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2" r:id="rId7"/>
    <p:sldId id="291" r:id="rId8"/>
    <p:sldId id="292" r:id="rId9"/>
    <p:sldId id="319" r:id="rId10"/>
    <p:sldId id="294" r:id="rId11"/>
    <p:sldId id="293" r:id="rId12"/>
    <p:sldId id="265" r:id="rId13"/>
    <p:sldId id="297" r:id="rId14"/>
    <p:sldId id="267" r:id="rId15"/>
    <p:sldId id="321" r:id="rId16"/>
    <p:sldId id="332" r:id="rId17"/>
    <p:sldId id="269" r:id="rId18"/>
    <p:sldId id="298" r:id="rId19"/>
    <p:sldId id="299" r:id="rId20"/>
    <p:sldId id="272" r:id="rId21"/>
    <p:sldId id="303" r:id="rId22"/>
    <p:sldId id="305" r:id="rId23"/>
    <p:sldId id="27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31" r:id="rId37"/>
    <p:sldId id="330" r:id="rId38"/>
    <p:sldId id="324" r:id="rId39"/>
    <p:sldId id="325" r:id="rId40"/>
    <p:sldId id="329" r:id="rId41"/>
    <p:sldId id="328" r:id="rId42"/>
    <p:sldId id="320" r:id="rId43"/>
    <p:sldId id="290" r:id="rId44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2121" autoAdjust="0"/>
  </p:normalViewPr>
  <p:slideViewPr>
    <p:cSldViewPr snapToGrid="0">
      <p:cViewPr varScale="1">
        <p:scale>
          <a:sx n="106" d="100"/>
          <a:sy n="106" d="100"/>
        </p:scale>
        <p:origin x="1518" y="114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55264"/>
        <c:axId val="99431168"/>
      </c:barChart>
      <c:catAx>
        <c:axId val="99355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431168"/>
        <c:crosses val="autoZero"/>
        <c:auto val="1"/>
        <c:lblAlgn val="ctr"/>
        <c:lblOffset val="100"/>
        <c:noMultiLvlLbl val="0"/>
      </c:catAx>
      <c:valAx>
        <c:axId val="9943116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993552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76322303226879351"/>
          <c:y val="9.1736135710091649E-2"/>
          <c:w val="0"/>
          <c:h val="2.6584869929511718E-2"/>
        </c:manualLayout>
      </c:layout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 2022 годом</a:t>
            </a:r>
          </a:p>
        </c:rich>
      </c:tx>
      <c:layout>
        <c:manualLayout>
          <c:xMode val="edge"/>
          <c:yMode val="edge"/>
          <c:x val="0.32694850557750504"/>
          <c:y val="9.113172480884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64754086333977"/>
          <c:y val="0.18876388887465137"/>
          <c:w val="0.80744088342355369"/>
          <c:h val="0.684349482501365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861976157827419E-3"/>
                  <c:y val="0.341497473113648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4.8813236301254938E-17"/>
                  <c:y val="0.4070706423175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3930988078913454E-3"/>
                  <c:y val="0.33513043060226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5167226154891602E-3"/>
                  <c:y val="0.35738966530523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Лист1!$B$3:$B$7</c:f>
              <c:numCache>
                <c:formatCode>#,##0.00</c:formatCode>
                <c:ptCount val="5"/>
                <c:pt idx="0">
                  <c:v>3609889</c:v>
                </c:pt>
                <c:pt idx="1">
                  <c:v>4198790</c:v>
                </c:pt>
                <c:pt idx="2">
                  <c:v>3192173.8</c:v>
                </c:pt>
                <c:pt idx="3">
                  <c:v>3400842.15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0"/>
                  <c:y val="0.40269353863672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3.9938058658674008E-3"/>
                  <c:y val="0.32914422381622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2.4153261929889397E-3"/>
                  <c:y val="0.34508173570952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Лист1!$C$3:$C$7</c:f>
              <c:numCache>
                <c:formatCode>#,##0.00</c:formatCode>
                <c:ptCount val="5"/>
                <c:pt idx="0">
                  <c:v>3692600</c:v>
                </c:pt>
                <c:pt idx="1">
                  <c:v>4215762.6100000003</c:v>
                </c:pt>
                <c:pt idx="2">
                  <c:v>3204603.3</c:v>
                </c:pt>
                <c:pt idx="3">
                  <c:v>3404660.87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Дефит  (-)/Профицит(+)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98156913900004E-2"/>
                  <c:y val="0.26854470683068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3AB-4297-BAF6-ED8BCE606D1C}"/>
                </c:ext>
              </c:extLst>
            </c:dLbl>
            <c:dLbl>
              <c:idx val="1"/>
              <c:layout>
                <c:manualLayout>
                  <c:x val="7.9877127593333593E-3"/>
                  <c:y val="0.27668242521949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3AB-4297-BAF6-ED8BCE606D1C}"/>
                </c:ext>
              </c:extLst>
            </c:dLbl>
            <c:dLbl>
              <c:idx val="2"/>
              <c:layout>
                <c:manualLayout>
                  <c:x val="6.6564272994443681E-3"/>
                  <c:y val="0.30109558038592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3AB-4297-BAF6-ED8BCE606D1C}"/>
                </c:ext>
              </c:extLst>
            </c:dLbl>
            <c:dLbl>
              <c:idx val="3"/>
              <c:layout>
                <c:manualLayout>
                  <c:x val="1.0650283679111049E-2"/>
                  <c:y val="0.26040698844187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3AB-4297-BAF6-ED8BCE606D1C}"/>
                </c:ext>
              </c:extLst>
            </c:dLbl>
            <c:dLbl>
              <c:idx val="4"/>
              <c:layout>
                <c:manualLayout>
                  <c:x val="1.0650283679111049E-2"/>
                  <c:y val="0.27261356602508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B-4297-BAF6-ED8BCE606D1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Лист1!$D$3:$D$7</c:f>
              <c:numCache>
                <c:formatCode>#,##0.00</c:formatCode>
                <c:ptCount val="5"/>
                <c:pt idx="0">
                  <c:v>-82711</c:v>
                </c:pt>
                <c:pt idx="1">
                  <c:v>-16972.610000000335</c:v>
                </c:pt>
                <c:pt idx="2">
                  <c:v>-12429.5</c:v>
                </c:pt>
                <c:pt idx="3">
                  <c:v>-3818.7200000002049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520640"/>
        <c:axId val="135754880"/>
        <c:axId val="0"/>
      </c:bar3DChart>
      <c:catAx>
        <c:axId val="11952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5754880"/>
        <c:crosses val="autoZero"/>
        <c:auto val="1"/>
        <c:lblAlgn val="ctr"/>
        <c:lblOffset val="100"/>
        <c:noMultiLvlLbl val="0"/>
      </c:catAx>
      <c:valAx>
        <c:axId val="13575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52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0"/>
      <c:depthPercent val="18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5722977891783179E-4"/>
          <c:w val="0.63096548298899924"/>
          <c:h val="0.959322577676623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254000" dir="6600000" sx="90000" sy="90000" algn="ctr" rotWithShape="0">
                <a:prstClr val="black">
                  <a:alpha val="20000"/>
                </a:prstClr>
              </a:outerShdw>
            </a:effectLst>
          </c:spPr>
          <c:dPt>
            <c:idx val="0"/>
            <c:bubble3D val="0"/>
            <c:explosion val="1"/>
            <c:spPr>
              <a:solidFill>
                <a:schemeClr val="accent1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0E-431F-8DD6-8CEBE7F38B7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50E-431F-8DD6-8CEBE7F38B7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1B2-4386-A168-6DD97256130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1B2-4386-A168-6DD97256130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650E-431F-8DD6-8CEBE7F38B7E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0E-431F-8DD6-8CEBE7F38B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50E-431F-8DD6-8CEBE7F38B7E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0E-431F-8DD6-8CEBE7F38B7E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1B2-4386-A168-6DD972561304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C1B2-4386-A168-6DD972561304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C1B2-4386-A168-6DD972561304}"/>
              </c:ext>
            </c:extLst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0E-431F-8DD6-8CEBE7F38B7E}"/>
              </c:ext>
            </c:extLst>
          </c:dPt>
          <c:dLbls>
            <c:dLbl>
              <c:idx val="0"/>
              <c:layout>
                <c:manualLayout>
                  <c:x val="-7.9674897358429947E-2"/>
                  <c:y val="-0.1726850638917789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0E-431F-8DD6-8CEBE7F38B7E}"/>
                </c:ext>
              </c:extLst>
            </c:dLbl>
            <c:dLbl>
              <c:idx val="6"/>
              <c:layout>
                <c:manualLayout>
                  <c:x val="3.4478169580236855E-2"/>
                  <c:y val="0.166396040357431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0E-431F-8DD6-8CEBE7F38B7E}"/>
                </c:ext>
              </c:extLst>
            </c:dLbl>
            <c:dLbl>
              <c:idx val="7"/>
              <c:layout>
                <c:manualLayout>
                  <c:x val="-1.0250771026788954E-2"/>
                  <c:y val="0.146846243859364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0E-431F-8DD6-8CEBE7F38B7E}"/>
                </c:ext>
              </c:extLst>
            </c:dLbl>
            <c:dLbl>
              <c:idx val="11"/>
              <c:layout>
                <c:manualLayout>
                  <c:x val="6.6196828089714263E-2"/>
                  <c:y val="-9.12073520510524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0E-431F-8DD6-8CEBE7F38B7E}"/>
                </c:ext>
              </c:extLst>
            </c:dLbl>
            <c:numFmt formatCode="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1 028 000 тыс.руб. (24,48%)</c:v>
                </c:pt>
                <c:pt idx="1">
                  <c:v>Упрощенная система налогообложения 121 000 тыс.руб. (2,88%)</c:v>
                </c:pt>
                <c:pt idx="2">
                  <c:v>Патентная система налогообложения 11 800 тыс. руб. (0,28%)</c:v>
                </c:pt>
                <c:pt idx="3">
                  <c:v>Земельный налог 99 000 тыс.руб. (2,36%)</c:v>
                </c:pt>
                <c:pt idx="4">
                  <c:v>Налог на имущество физических лиц 46 000 тыс.руб. (1,1%)
</c:v>
                </c:pt>
                <c:pt idx="5">
                  <c:v>Акцизы по подакцизным товарам(продукции) 44 935 тыс.руб. (1,07%)</c:v>
                </c:pt>
                <c:pt idx="6">
                  <c:v>Государственная пошлина 10 600 тыс.руб. (0,26%)</c:v>
                </c:pt>
                <c:pt idx="7">
                  <c:v>Доходы от использования имущества 44 381 тыс.руб. (1,06%)</c:v>
                </c:pt>
                <c:pt idx="8">
                  <c:v>Доходы от продажи материальных и нематериальных активов 39 500 тыс.руб. (0,93%)</c:v>
                </c:pt>
                <c:pt idx="9">
                  <c:v>Штрафные санкции 5 200 тыс.руб. (0,13%)</c:v>
                </c:pt>
                <c:pt idx="10">
                  <c:v>Иные неналоговые доходы 9 254 тыс.руб. (0,21%)</c:v>
                </c:pt>
                <c:pt idx="11">
                  <c:v>
Безвозмездные поступления 2 739 120 тыс.руб. (65,24%)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1028000</c:v>
                </c:pt>
                <c:pt idx="1">
                  <c:v>121000</c:v>
                </c:pt>
                <c:pt idx="2">
                  <c:v>11800</c:v>
                </c:pt>
                <c:pt idx="3">
                  <c:v>99000</c:v>
                </c:pt>
                <c:pt idx="4">
                  <c:v>46000</c:v>
                </c:pt>
                <c:pt idx="5">
                  <c:v>44935</c:v>
                </c:pt>
                <c:pt idx="6">
                  <c:v>10600</c:v>
                </c:pt>
                <c:pt idx="7">
                  <c:v>44381</c:v>
                </c:pt>
                <c:pt idx="8">
                  <c:v>39500</c:v>
                </c:pt>
                <c:pt idx="9">
                  <c:v>5200</c:v>
                </c:pt>
                <c:pt idx="10">
                  <c:v>9254</c:v>
                </c:pt>
                <c:pt idx="11">
                  <c:v>2739120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E-431F-8DD6-8CEBE7F38B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1B2-4386-A168-6DD97256130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C1B2-4386-A168-6DD972561304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C1B2-4386-A168-6DD97256130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C1B2-4386-A168-6DD97256130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C1B2-4386-A168-6DD972561304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C1B2-4386-A168-6DD972561304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C1B2-4386-A168-6DD972561304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C1B2-4386-A168-6DD972561304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C1B2-4386-A168-6DD972561304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C1B2-4386-A168-6DD972561304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C1B2-4386-A168-6DD972561304}"/>
              </c:ext>
            </c:extLst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C1B2-4386-A168-6DD972561304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1 028 000 тыс.руб. (24,48%)</c:v>
                </c:pt>
                <c:pt idx="1">
                  <c:v>Упрощенная система налогообложения 121 000 тыс.руб. (2,88%)</c:v>
                </c:pt>
                <c:pt idx="2">
                  <c:v>Патентная система налогообложения 11 800 тыс. руб. (0,28%)</c:v>
                </c:pt>
                <c:pt idx="3">
                  <c:v>Земельный налог 99 000 тыс.руб. (2,36%)</c:v>
                </c:pt>
                <c:pt idx="4">
                  <c:v>Налог на имущество физических лиц 46 000 тыс.руб. (1,1%)
</c:v>
                </c:pt>
                <c:pt idx="5">
                  <c:v>Акцизы по подакцизным товарам(продукции) 44 935 тыс.руб. (1,07%)</c:v>
                </c:pt>
                <c:pt idx="6">
                  <c:v>Государственная пошлина 10 600 тыс.руб. (0,26%)</c:v>
                </c:pt>
                <c:pt idx="7">
                  <c:v>Доходы от использования имущества 44 381 тыс.руб. (1,06%)</c:v>
                </c:pt>
                <c:pt idx="8">
                  <c:v>Доходы от продажи материальных и нематериальных активов 39 500 тыс.руб. (0,93%)</c:v>
                </c:pt>
                <c:pt idx="9">
                  <c:v>Штрафные санкции 5 200 тыс.руб. (0,13%)</c:v>
                </c:pt>
                <c:pt idx="10">
                  <c:v>Иные неналоговые доходы 9 254 тыс.руб. (0,21%)</c:v>
                </c:pt>
                <c:pt idx="11">
                  <c:v>
Безвозмездные поступления 2 739 120 тыс.руб. (65,24%)</c:v>
                </c:pt>
              </c:strCache>
            </c:strRef>
          </c:cat>
          <c:val>
            <c:numRef>
              <c:f>Лист1!$C$2:$C$13</c:f>
              <c:numCache>
                <c:formatCode>0.00</c:formatCode>
                <c:ptCount val="12"/>
                <c:pt idx="0">
                  <c:v>24.48</c:v>
                </c:pt>
                <c:pt idx="1">
                  <c:v>2.88</c:v>
                </c:pt>
                <c:pt idx="2">
                  <c:v>0.28000000000000003</c:v>
                </c:pt>
                <c:pt idx="3">
                  <c:v>2.36</c:v>
                </c:pt>
                <c:pt idx="4">
                  <c:v>1.1000000000000001</c:v>
                </c:pt>
                <c:pt idx="5">
                  <c:v>1.07</c:v>
                </c:pt>
                <c:pt idx="6">
                  <c:v>0.26</c:v>
                </c:pt>
                <c:pt idx="7">
                  <c:v>1.06</c:v>
                </c:pt>
                <c:pt idx="8">
                  <c:v>0.93</c:v>
                </c:pt>
                <c:pt idx="9">
                  <c:v>0.13</c:v>
                </c:pt>
                <c:pt idx="10">
                  <c:v>0.21</c:v>
                </c:pt>
                <c:pt idx="11">
                  <c:v>65.239999999999995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0E-431F-8DD6-8CEBE7F38B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99944063928824"/>
          <c:y val="9.8040574042960876E-3"/>
          <c:w val="0.38900055936071176"/>
          <c:h val="0.99019593545935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0" spc="5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>
      <a:glow rad="152400">
        <a:schemeClr val="accent1">
          <a:alpha val="40000"/>
        </a:schemeClr>
      </a:glow>
      <a:outerShdw blurRad="63500" dist="50800" dir="5400000" sx="16000" sy="16000" algn="ctr" rotWithShape="0">
        <a:srgbClr val="000000">
          <a:alpha val="43137"/>
        </a:srgbClr>
      </a:outerShdw>
      <a:softEdge rad="139700"/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4"/>
          <c:order val="0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4511744"/>
        <c:axId val="164513280"/>
        <c:axId val="0"/>
      </c:bar3DChart>
      <c:catAx>
        <c:axId val="164511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4513280"/>
        <c:crosses val="autoZero"/>
        <c:auto val="1"/>
        <c:lblAlgn val="ctr"/>
        <c:lblOffset val="100"/>
        <c:noMultiLvlLbl val="0"/>
      </c:catAx>
      <c:valAx>
        <c:axId val="164513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45117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Талдомского городского округа 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2022-2025 годах в сравнении с 2022 годом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12700" cap="rnd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2022г.(ожидаемое)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642125722748161E-3"/>
                  <c:y val="0.185977242800496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3609889</c:v>
                </c:pt>
                <c:pt idx="1">
                  <c:v>1184018</c:v>
                </c:pt>
                <c:pt idx="2">
                  <c:v>130998.2</c:v>
                </c:pt>
                <c:pt idx="3">
                  <c:v>2294872.7999999998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2023г. (план)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4198790</c:v>
                </c:pt>
                <c:pt idx="1">
                  <c:v>1361335</c:v>
                </c:pt>
                <c:pt idx="2">
                  <c:v>98335</c:v>
                </c:pt>
                <c:pt idx="3">
                  <c:v>2739120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2024г.(план)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3192173.8</c:v>
                </c:pt>
                <c:pt idx="1">
                  <c:v>1533669</c:v>
                </c:pt>
                <c:pt idx="2">
                  <c:v>65959</c:v>
                </c:pt>
                <c:pt idx="3">
                  <c:v>1592545.8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E-4BCC-805D-A820CCBEE5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2025г. (план)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85680644337392E-3"/>
                  <c:y val="0.20480767680135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3400842.15</c:v>
                </c:pt>
                <c:pt idx="1">
                  <c:v>1694893</c:v>
                </c:pt>
                <c:pt idx="2">
                  <c:v>66076</c:v>
                </c:pt>
                <c:pt idx="3">
                  <c:v>1639873.15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2E-4BCC-805D-A820CCBEE5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6058240"/>
        <c:axId val="169186816"/>
        <c:axId val="0"/>
      </c:bar3DChart>
      <c:catAx>
        <c:axId val="16605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186816"/>
        <c:crosses val="autoZero"/>
        <c:auto val="1"/>
        <c:lblAlgn val="ctr"/>
        <c:lblOffset val="100"/>
        <c:noMultiLvlLbl val="0"/>
      </c:catAx>
      <c:valAx>
        <c:axId val="16918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prstDash val="solid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5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Lbls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10"/>
              <c:layout>
                <c:manualLayout>
                  <c:x val="2.8846076602099417E-2"/>
                  <c:y val="3.41401596101630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 339 769,70 тыс. руб. (8,06%)
</c:v>
                </c:pt>
                <c:pt idx="1">
                  <c:v>Национальная оборона 3 392,8 тыс.руб. (0,08%)</c:v>
                </c:pt>
                <c:pt idx="2">
                  <c:v>Национальная безопасность и правоохранительная деятельность 27 655,0 тыс. руб. (0,66%)</c:v>
                </c:pt>
                <c:pt idx="3">
                  <c:v>Национальная экономика 559 880,20 тыс. руб. (13,28%)
</c:v>
                </c:pt>
                <c:pt idx="4">
                  <c:v>Жилищно-коммунальное хозяйство 1 020 826,4 тыс. руб. (24,21%)
</c:v>
                </c:pt>
                <c:pt idx="5">
                  <c:v>Охрана окружающей среды 484 600,20 тыс. руб. (11,5%)
</c:v>
                </c:pt>
                <c:pt idx="6">
                  <c:v>Образование 1 281 758,00 тыс. руб. (30,4%)
</c:v>
                </c:pt>
                <c:pt idx="7">
                  <c:v>Культура и кинематография 314 353,20 тыс. руб. (7,46%)
</c:v>
                </c:pt>
                <c:pt idx="8">
                  <c:v>
Социальная политика 67 767,10 тыс. руб. (1,61%)
</c:v>
                </c:pt>
                <c:pt idx="9">
                  <c:v>Физическая культура и спорт 104 735,00 тыс. руб. (2,48%)
</c:v>
                </c:pt>
                <c:pt idx="10">
                  <c:v>Средства массовой информации 10 725,0 тыс. руб. (0,25%)
</c:v>
                </c:pt>
                <c:pt idx="11">
                  <c:v>Обслуживание муниципального долга 300 тыс. руб. (0,01%)
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339769.7</c:v>
                </c:pt>
                <c:pt idx="1">
                  <c:v>3392.8</c:v>
                </c:pt>
                <c:pt idx="2">
                  <c:v>27655</c:v>
                </c:pt>
                <c:pt idx="3">
                  <c:v>559880.19999999995</c:v>
                </c:pt>
                <c:pt idx="4">
                  <c:v>1020826.4</c:v>
                </c:pt>
                <c:pt idx="5">
                  <c:v>484600.2</c:v>
                </c:pt>
                <c:pt idx="6">
                  <c:v>1281758</c:v>
                </c:pt>
                <c:pt idx="7">
                  <c:v>314353.2</c:v>
                </c:pt>
                <c:pt idx="8">
                  <c:v>67767.100000000006</c:v>
                </c:pt>
                <c:pt idx="9">
                  <c:v>104735</c:v>
                </c:pt>
                <c:pt idx="10">
                  <c:v>10725</c:v>
                </c:pt>
                <c:pt idx="1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31280358232126"/>
          <c:y val="5.5402781995549516E-3"/>
          <c:w val="0.3276872401570991"/>
          <c:h val="0.932943427523289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7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53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2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5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46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91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36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8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2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0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012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43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7909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50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6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74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33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8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1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6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4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6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7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0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 проекту решения Совета </a:t>
            </a:r>
            <a:r>
              <a:rPr lang="ru" sz="3100" b="1" dirty="0">
                <a:latin typeface="Times New Roman"/>
              </a:rPr>
              <a:t>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«</a:t>
            </a:r>
            <a:r>
              <a:rPr lang="ru" sz="3100" b="1" dirty="0">
                <a:latin typeface="Times New Roman"/>
              </a:rPr>
              <a:t>О </a:t>
            </a:r>
            <a:r>
              <a:rPr lang="ru" sz="3100" b="1" dirty="0" smtClean="0">
                <a:latin typeface="Times New Roman"/>
              </a:rPr>
              <a:t>бюджете 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на 2023 </a:t>
            </a:r>
            <a:r>
              <a:rPr lang="ru" sz="3100" b="1" dirty="0">
                <a:latin typeface="Times New Roman"/>
              </a:rPr>
              <a:t>год</a:t>
            </a:r>
          </a:p>
          <a:p>
            <a:pPr marL="279400" indent="0">
              <a:lnSpc>
                <a:spcPts val="3840"/>
              </a:lnSpc>
            </a:pPr>
            <a:r>
              <a:rPr lang="ru" sz="3100" b="1" dirty="0">
                <a:latin typeface="Times New Roman"/>
              </a:rPr>
              <a:t>и на плановый период </a:t>
            </a:r>
            <a:r>
              <a:rPr lang="ru" sz="3100" b="1" dirty="0" smtClean="0">
                <a:latin typeface="Times New Roman"/>
              </a:rPr>
              <a:t>2024 </a:t>
            </a:r>
            <a:r>
              <a:rPr lang="ru" sz="3100" b="1" dirty="0">
                <a:latin typeface="Times New Roman"/>
              </a:rPr>
              <a:t>и </a:t>
            </a:r>
            <a:r>
              <a:rPr lang="ru" sz="3100" b="1" dirty="0" smtClean="0">
                <a:latin typeface="Times New Roman"/>
              </a:rPr>
              <a:t>2025 годов</a:t>
            </a:r>
            <a:r>
              <a:rPr lang="ru" sz="3100" b="1" dirty="0">
                <a:latin typeface="Times New Roman"/>
              </a:rPr>
              <a:t>»</a:t>
            </a: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83915"/>
              </p:ext>
            </p:extLst>
          </p:nvPr>
        </p:nvGraphicFramePr>
        <p:xfrm>
          <a:off x="497941" y="4130330"/>
          <a:ext cx="8558021" cy="2670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564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  <a:gridCol w="1376126">
                  <a:extLst>
                    <a:ext uri="{9D8B030D-6E8A-4147-A177-3AD203B41FA5}">
                      <a16:colId xmlns:a16="http://schemas.microsoft.com/office/drawing/2014/main" val="2816889121"/>
                    </a:ext>
                  </a:extLst>
                </a:gridCol>
                <a:gridCol w="1170394">
                  <a:extLst>
                    <a:ext uri="{9D8B030D-6E8A-4147-A177-3AD203B41FA5}">
                      <a16:colId xmlns:a16="http://schemas.microsoft.com/office/drawing/2014/main" val="3434536086"/>
                    </a:ext>
                  </a:extLst>
                </a:gridCol>
              </a:tblGrid>
              <a:tr h="63172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 2021 год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2022 год 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9248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2 617 324,00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3 609 889,00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198 790,00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3 192 173,80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400 842,15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522400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безвозмездные поступления из бюджетов других уровней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1 419 250,00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2 294 873,00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2 739 120,00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592 545,80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5366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2 572 006,00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4 215 762,61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204 603,30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3 404 660,87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453544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45 318,00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-82 711,00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-16 972,62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-12 429,50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-3 818,72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422731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50 647,81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21 700,60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845,00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26775276"/>
              </p:ext>
            </p:extLst>
          </p:nvPr>
        </p:nvGraphicFramePr>
        <p:xfrm>
          <a:off x="487974" y="868298"/>
          <a:ext cx="8827476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 бюджета Талдомского городского округа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158557531"/>
              </p:ext>
            </p:extLst>
          </p:nvPr>
        </p:nvGraphicFramePr>
        <p:xfrm>
          <a:off x="516048" y="407405"/>
          <a:ext cx="8591738" cy="3720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на 2023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05575751"/>
              </p:ext>
            </p:extLst>
          </p:nvPr>
        </p:nvGraphicFramePr>
        <p:xfrm>
          <a:off x="559292" y="594807"/>
          <a:ext cx="9090735" cy="596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373" y="99588"/>
            <a:ext cx="8627953" cy="49521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890"/>
              </a:spcAft>
            </a:pPr>
            <a:r>
              <a:rPr lang="ru" sz="1600" b="1" dirty="0" smtClean="0">
                <a:latin typeface="Times New Roman"/>
              </a:rPr>
              <a:t> Доходы </a:t>
            </a:r>
            <a:r>
              <a:rPr lang="ru" sz="1600" b="1" dirty="0">
                <a:latin typeface="Times New Roman"/>
              </a:rPr>
              <a:t>бюджета </a:t>
            </a:r>
            <a:r>
              <a:rPr lang="ru" sz="1600" b="1" dirty="0" smtClean="0">
                <a:latin typeface="Times New Roman"/>
              </a:rPr>
              <a:t>Талдомского городского округа в 2021-2025 годах в сравнении с 2022 год</a:t>
            </a:r>
            <a:r>
              <a:rPr lang="ru" sz="1700" b="1" dirty="0" smtClean="0">
                <a:latin typeface="Times New Roman"/>
              </a:rPr>
              <a:t>ом</a:t>
            </a:r>
            <a:endParaRPr lang="ru" sz="17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31680" y="6678168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1100" b="1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64937"/>
              </p:ext>
            </p:extLst>
          </p:nvPr>
        </p:nvGraphicFramePr>
        <p:xfrm>
          <a:off x="119744" y="380246"/>
          <a:ext cx="9326248" cy="62669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458">
                  <a:extLst>
                    <a:ext uri="{9D8B030D-6E8A-4147-A177-3AD203B41FA5}">
                      <a16:colId xmlns:a16="http://schemas.microsoft.com/office/drawing/2014/main" val="833408645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813935987"/>
                    </a:ext>
                  </a:extLst>
                </a:gridCol>
                <a:gridCol w="784374">
                  <a:extLst>
                    <a:ext uri="{9D8B030D-6E8A-4147-A177-3AD203B41FA5}">
                      <a16:colId xmlns:a16="http://schemas.microsoft.com/office/drawing/2014/main" val="4094822849"/>
                    </a:ext>
                  </a:extLst>
                </a:gridCol>
                <a:gridCol w="750511">
                  <a:extLst>
                    <a:ext uri="{9D8B030D-6E8A-4147-A177-3AD203B41FA5}">
                      <a16:colId xmlns:a16="http://schemas.microsoft.com/office/drawing/2014/main" val="1289495260"/>
                    </a:ext>
                  </a:extLst>
                </a:gridCol>
                <a:gridCol w="699736">
                  <a:extLst>
                    <a:ext uri="{9D8B030D-6E8A-4147-A177-3AD203B41FA5}">
                      <a16:colId xmlns:a16="http://schemas.microsoft.com/office/drawing/2014/main" val="3751967997"/>
                    </a:ext>
                  </a:extLst>
                </a:gridCol>
                <a:gridCol w="715407">
                  <a:extLst>
                    <a:ext uri="{9D8B030D-6E8A-4147-A177-3AD203B41FA5}">
                      <a16:colId xmlns:a16="http://schemas.microsoft.com/office/drawing/2014/main" val="988692377"/>
                    </a:ext>
                  </a:extLst>
                </a:gridCol>
                <a:gridCol w="674914">
                  <a:extLst>
                    <a:ext uri="{9D8B030D-6E8A-4147-A177-3AD203B41FA5}">
                      <a16:colId xmlns:a16="http://schemas.microsoft.com/office/drawing/2014/main" val="31112103"/>
                    </a:ext>
                  </a:extLst>
                </a:gridCol>
                <a:gridCol w="955134">
                  <a:extLst>
                    <a:ext uri="{9D8B030D-6E8A-4147-A177-3AD203B41FA5}">
                      <a16:colId xmlns:a16="http://schemas.microsoft.com/office/drawing/2014/main" val="2035113425"/>
                    </a:ext>
                  </a:extLst>
                </a:gridCol>
              </a:tblGrid>
              <a:tr h="497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бюджетной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классификации(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указания кода главного администратора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 2022года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915210"/>
                  </a:ext>
                </a:extLst>
              </a:tr>
              <a:tr h="99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351405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1 198 073,75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1 251 310,00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1 315 016,20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1 459 670,00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1 599 628,00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760 969,00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88785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111 585,85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1 184 318,00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1 184 018,00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1 361 335,00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1 533 669,00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1 694 893,00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83165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161 563,00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287 007,00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67303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1 161 563,00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287007,00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889518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1 162 563,00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1 287 007,00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076755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44 935,00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48 986,00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51 841,00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30267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101 896,13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864,00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387041"/>
                  </a:ext>
                </a:extLst>
              </a:tr>
              <a:tr h="244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87 659,25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138 086,00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166 454,00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58361"/>
                  </a:ext>
                </a:extLst>
              </a:tr>
              <a:tr h="140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1 05 02 000 02 0000 110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2 833,15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21455"/>
                  </a:ext>
                </a:extLst>
              </a:tr>
              <a:tr h="1543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1 05 03 000 01 0000 110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697989"/>
                  </a:ext>
                </a:extLst>
              </a:tr>
              <a:tr h="184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1 05 04 000 02 0000 110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11 368,77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778,00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14 741,00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11655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137 101,63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139 700,00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158 705,00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32050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42 149,24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53 463,00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56 148,00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95193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1 06 06 000 00 0000 110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94 952,39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102 557,00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105 557,00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35778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8 759,18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15 246,00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16 145,00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052797"/>
                  </a:ext>
                </a:extLst>
              </a:tr>
              <a:tr h="259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ЗАДОЛЖНОСТЬ И ПЕРЕРАСЧЕТЫ ПО ОТМЕНЕННЫМ НАЛОГАМ,СБОРАМ И ИНЫМ ОБЯЗАТЕЛЬНЫМ ПЛАТЕЖАМ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591679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86 487,90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66 992,00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130 998,20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98 335,00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959,00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66 076,00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995824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46 751,16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40 881,00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41 056,00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44 381,00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35 988,00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36 105,00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23217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665599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18 068,06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090630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17 441,34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597,00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103627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3 728,28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984873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326969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1 419 249,80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2 305 848,40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2 294 872,80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2 739 120,00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1 592 545,80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6094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437 939,58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2 305 848,40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2 294 872,80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2 739 120,00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1 592 545,80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085698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2 02 10 000 00 0000 150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502 016,70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624 173,00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624 173,00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696 223,00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474 776,00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236 200,00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92801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2 02 20 000 00 0000 150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241 801,04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898 368,80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890 316,20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1 262 093,90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340 574,90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611 526,03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309773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2 02 30 000 00 0000 150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693 121,83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922,90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780 303,10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777 194,90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147,12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966301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2 02 40 000 00 0000 150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20 383,60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495913"/>
                  </a:ext>
                </a:extLst>
              </a:tr>
              <a:tr h="345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2 19 00 000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СУБСИДИИ, СУБВЕНЦИЙ И ИНЫХ МЕЖБЮДЖЕТНЫХ ТРАНСФЕРТОВ, ИМЕЮЩИХ ЦЕЛЕВОЕ ЗНАЧЕНИЕ, ПОШЛЫХ ЛЕТ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143861"/>
                  </a:ext>
                </a:extLst>
              </a:tr>
              <a:tr h="947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618 323,55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3 557 158,40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3 609 889,00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4 198 790,00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3 192 178,80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3 400 842,15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368393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57728" y="226338"/>
            <a:ext cx="1170490" cy="21728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61624589"/>
              </p:ext>
            </p:extLst>
          </p:nvPr>
        </p:nvGraphicFramePr>
        <p:xfrm>
          <a:off x="591434" y="0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19243407"/>
              </p:ext>
            </p:extLst>
          </p:nvPr>
        </p:nvGraphicFramePr>
        <p:xfrm>
          <a:off x="540964" y="253574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>
                <a:latin typeface="Times New Roman"/>
              </a:rPr>
              <a:t>Межбюджетные трансферты, поступающие в бюджет </a:t>
            </a:r>
            <a:r>
              <a:rPr lang="ru" sz="1900" b="1" dirty="0" smtClean="0">
                <a:latin typeface="Times New Roman"/>
              </a:rPr>
              <a:t>Талдомского городского округа из </a:t>
            </a:r>
            <a:r>
              <a:rPr lang="ru" sz="1900" b="1" dirty="0">
                <a:latin typeface="Times New Roman"/>
              </a:rPr>
              <a:t>бюджетов других уровней в </a:t>
            </a:r>
            <a:r>
              <a:rPr lang="ru" sz="1900" b="1" dirty="0" smtClean="0">
                <a:latin typeface="Times New Roman"/>
              </a:rPr>
              <a:t>2021-2025 </a:t>
            </a:r>
            <a:r>
              <a:rPr lang="ru" sz="1900" b="1" dirty="0">
                <a:latin typeface="Times New Roman"/>
              </a:rPr>
              <a:t>годах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888080"/>
              </p:ext>
            </p:extLst>
          </p:nvPr>
        </p:nvGraphicFramePr>
        <p:xfrm>
          <a:off x="670853" y="1539240"/>
          <a:ext cx="8701747" cy="3829578"/>
        </p:xfrm>
        <a:graphic>
          <a:graphicData uri="http://schemas.openxmlformats.org/drawingml/2006/table">
            <a:tbl>
              <a:tblPr/>
              <a:tblGrid>
                <a:gridCol w="222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25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Факт за </a:t>
                      </a:r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План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2022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2023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2025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780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Безвозмездные поступления от других бюджетов бюджетной системы Российской </a:t>
                      </a:r>
                      <a:r>
                        <a:rPr lang="ru" sz="1100" b="1" dirty="0" smtClean="0">
                          <a:latin typeface="Times New Roman"/>
                        </a:rPr>
                        <a:t>Федерации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1 437 939,58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305 848,40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2 739 120,00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1 592 545,80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1 639873,15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дотации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502 016,70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624 173,00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696 223,00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474 776,00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236 200,00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субсидии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241 801,04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898 368,80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1 262 093,90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340 574,90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611 526,03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693</a:t>
                      </a:r>
                      <a:r>
                        <a:rPr lang="ru" sz="1150" baseline="0" dirty="0" smtClean="0">
                          <a:latin typeface="Times New Roman"/>
                        </a:rPr>
                        <a:t> 121,84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762 922,90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780 303,10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777 194,90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792 147,12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1207">
                <a:tc>
                  <a:txBody>
                    <a:bodyPr/>
                    <a:lstStyle/>
                    <a:p>
                      <a:pPr indent="0"/>
                      <a:r>
                        <a:rPr lang="ru" sz="1150" smtClean="0">
                          <a:latin typeface="Times New Roman"/>
                        </a:rPr>
                        <a:t>иные</a:t>
                      </a:r>
                      <a:endParaRPr lang="ru" sz="1150" dirty="0" smtClean="0">
                        <a:latin typeface="Times New Roman"/>
                      </a:endParaRPr>
                    </a:p>
                    <a:p>
                      <a:pPr indent="0"/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Межбюджетные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20 383,70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8938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доходов бюджета Талдомского  городского округа в расчете на душу населения в сравнении с другими муниципальными образованиями Московской области </a:t>
            </a:r>
            <a:r>
              <a:rPr lang="ru" sz="1200" b="1" dirty="0" smtClean="0">
                <a:latin typeface="Times New Roman"/>
              </a:rPr>
              <a:t>(по состоянию на 01.11.2022г.)</a:t>
            </a:r>
            <a:endParaRPr lang="ru" sz="12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305017"/>
            <a:ext cx="554973" cy="17755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(рублей)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770146"/>
              </p:ext>
            </p:extLst>
          </p:nvPr>
        </p:nvGraphicFramePr>
        <p:xfrm>
          <a:off x="407405" y="1638676"/>
          <a:ext cx="8971987" cy="3137846"/>
        </p:xfrm>
        <a:graphic>
          <a:graphicData uri="http://schemas.openxmlformats.org/drawingml/2006/table">
            <a:tbl>
              <a:tblPr/>
              <a:tblGrid>
                <a:gridCol w="2670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177">
                  <a:extLst>
                    <a:ext uri="{9D8B030D-6E8A-4147-A177-3AD203B41FA5}">
                      <a16:colId xmlns:a16="http://schemas.microsoft.com/office/drawing/2014/main" val="746305557"/>
                    </a:ext>
                  </a:extLst>
                </a:gridCol>
              </a:tblGrid>
              <a:tr h="885471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муниципального образования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Численность постоянного населения на 01.01.2022г(чел.)*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Сумма налоговых и неналоговых доходов**(рублей)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расчете на 1 жителя (рублей)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31">
                <a:tc>
                  <a:txBody>
                    <a:bodyPr/>
                    <a:lstStyle/>
                    <a:p>
                      <a:pPr indent="0" algn="ctr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60"/>
                        </a:lnSpc>
                      </a:pPr>
                      <a:r>
                        <a:rPr lang="ru" sz="1200" b="1" dirty="0" smtClean="0">
                          <a:latin typeface="Times New Roman"/>
                        </a:rPr>
                        <a:t>Талдомский городской округ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46 250</a:t>
                      </a:r>
                      <a:endParaRPr lang="ru" sz="11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1 251 310 000</a:t>
                      </a:r>
                      <a:endParaRPr lang="ru" sz="11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27 060,00</a:t>
                      </a:r>
                      <a:endParaRPr lang="ru" sz="11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13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1" dirty="0" smtClean="0">
                          <a:latin typeface="Times New Roman"/>
                        </a:rPr>
                        <a:t>Волоколамский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1" dirty="0" smtClean="0">
                          <a:latin typeface="Times New Roman"/>
                        </a:rPr>
                        <a:t>городской округ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841 850 000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48 260,00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157862"/>
                  </a:ext>
                </a:extLst>
              </a:tr>
              <a:tr h="3281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1" dirty="0" smtClean="0">
                          <a:latin typeface="Times New Roman"/>
                        </a:rPr>
                        <a:t>Дмитровский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200" b="1" dirty="0" smtClean="0">
                          <a:latin typeface="Times New Roman"/>
                        </a:rPr>
                        <a:t>городской округ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162 029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5 312</a:t>
                      </a:r>
                      <a:r>
                        <a:rPr lang="ru" sz="115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440 000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32 787,00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0"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200" b="1" dirty="0" smtClean="0">
                          <a:latin typeface="Times New Roman"/>
                        </a:rPr>
                        <a:t>Городской округ Лотошино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</a:t>
                      </a:r>
                      <a:r>
                        <a:rPr lang="ru" sz="115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907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372 760 000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23 434,00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8511212"/>
                  </a:ext>
                </a:extLst>
              </a:tr>
              <a:tr h="372255"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200" b="1" dirty="0" smtClean="0">
                          <a:latin typeface="Times New Roman"/>
                        </a:rPr>
                        <a:t>Городской округ Серебрянные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пруды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23 821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617 200 000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25 910,00</a:t>
                      </a:r>
                      <a:endParaRPr lang="ru" sz="115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1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1" dirty="0" smtClean="0">
                          <a:latin typeface="Times New Roman"/>
                        </a:rPr>
                        <a:t>Городской округ Молодежный</a:t>
                      </a:r>
                    </a:p>
                    <a:p>
                      <a:pPr indent="0"/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49 320 000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200" b="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652,00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923673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35390" y="5251504"/>
            <a:ext cx="93612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источником получения информации  послужили</a:t>
            </a:r>
          </a:p>
          <a:p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численности населения размещена на официальном сайте Росстата (Главная страница/Официальная статистика/Московская область/Население/Оценка численности постоянного населения Московской области на 01.01.2022г.) по ссылке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9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://rosstat.gov.ru/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/compendium/document/13282</a:t>
            </a:r>
            <a:endParaRPr lang="ru-RU" sz="900" b="1" u="sng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налоговых и неналоговых доходов в разрезе муниципальных образований размещена на портале «Открытый бюджет МО» по ссылке </a:t>
            </a:r>
            <a:r>
              <a:rPr lang="en-US" sz="9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budget.mosreg.ru/analitika/ispolnenie-byudjeta-subekta/sravneniya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po-osnovnym-parametram-ispolneniya-byudzhetov-municipalnyx-obrazovanij</a:t>
            </a:r>
            <a:r>
              <a:rPr lang="en-US" sz="10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sz="10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3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6705" y="392830"/>
            <a:ext cx="8368993" cy="59399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500" b="1" dirty="0">
                <a:latin typeface="Times New Roman"/>
              </a:rPr>
              <a:t>Перечень налоговых льгот и оценка потерь бюджета </a:t>
            </a:r>
            <a:r>
              <a:rPr lang="ru" sz="1500" b="1" dirty="0" smtClean="0">
                <a:latin typeface="Times New Roman"/>
              </a:rPr>
              <a:t>Талдомского городского округа от </a:t>
            </a:r>
            <a:r>
              <a:rPr lang="ru" sz="1500" b="1" dirty="0">
                <a:latin typeface="Times New Roman"/>
              </a:rPr>
              <a:t>их</a:t>
            </a:r>
          </a:p>
          <a:p>
            <a:pPr marL="215900" indent="0" algn="ctr">
              <a:spcAft>
                <a:spcPts val="1890"/>
              </a:spcAft>
            </a:pPr>
            <a:r>
              <a:rPr lang="ru" sz="1500" b="1" dirty="0">
                <a:latin typeface="Times New Roman"/>
              </a:rPr>
              <a:t>предоставления в </a:t>
            </a:r>
            <a:r>
              <a:rPr lang="ru" sz="1500" b="1" dirty="0" smtClean="0">
                <a:latin typeface="Times New Roman"/>
              </a:rPr>
              <a:t>2023 </a:t>
            </a:r>
            <a:r>
              <a:rPr lang="ru" sz="1500" b="1" dirty="0">
                <a:latin typeface="Times New Roman"/>
              </a:rPr>
              <a:t>-</a:t>
            </a:r>
            <a:r>
              <a:rPr lang="ru" sz="1500" b="1" dirty="0" smtClean="0">
                <a:latin typeface="Times New Roman"/>
              </a:rPr>
              <a:t>2025 </a:t>
            </a:r>
            <a:r>
              <a:rPr lang="ru" sz="1500" b="1" dirty="0">
                <a:latin typeface="Times New Roman"/>
              </a:rPr>
              <a:t>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73318" y="1295420"/>
            <a:ext cx="1057187" cy="34141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601674"/>
              </p:ext>
            </p:extLst>
          </p:nvPr>
        </p:nvGraphicFramePr>
        <p:xfrm>
          <a:off x="823867" y="1617012"/>
          <a:ext cx="8781859" cy="3968977"/>
        </p:xfrm>
        <a:graphic>
          <a:graphicData uri="http://schemas.openxmlformats.org/drawingml/2006/table">
            <a:tbl>
              <a:tblPr/>
              <a:tblGrid>
                <a:gridCol w="308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9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10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4359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Правовое основание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 </a:t>
                      </a:r>
                      <a:r>
                        <a:rPr lang="ru" sz="900" b="1" dirty="0" smtClean="0">
                          <a:latin typeface="Times New Roman"/>
                        </a:rPr>
                        <a:t>2021 </a:t>
                      </a:r>
                      <a:r>
                        <a:rPr lang="ru" sz="900" b="1" dirty="0">
                          <a:latin typeface="Times New Roman"/>
                        </a:rPr>
                        <a:t>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Оценка </a:t>
                      </a:r>
                      <a:r>
                        <a:rPr lang="ru" sz="900" b="1" dirty="0" smtClean="0">
                          <a:latin typeface="Times New Roman"/>
                        </a:rPr>
                        <a:t>2022года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2023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2025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329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41 092,0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86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льготы налогоплательщикам-организациям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Решение Совета депутатов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 МО </a:t>
                      </a:r>
                      <a:r>
                        <a:rPr lang="ru" sz="900" b="1" dirty="0">
                          <a:latin typeface="Times New Roman"/>
                        </a:rPr>
                        <a:t>от </a:t>
                      </a:r>
                      <a:r>
                        <a:rPr lang="ru" sz="900" b="1" dirty="0" smtClean="0">
                          <a:latin typeface="Times New Roman"/>
                        </a:rPr>
                        <a:t>29.11.2018 </a:t>
                      </a:r>
                      <a:r>
                        <a:rPr lang="en-US" sz="900" b="1" dirty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</a:t>
                      </a:r>
                      <a:r>
                        <a:rPr lang="ru" sz="900" b="1" dirty="0">
                          <a:latin typeface="Times New Roman"/>
                        </a:rPr>
                        <a:t>"О земельном налоге </a:t>
                      </a:r>
                      <a:r>
                        <a:rPr lang="ru" sz="900" b="1" dirty="0" smtClean="0">
                          <a:latin typeface="Times New Roman"/>
                        </a:rPr>
                        <a:t>", п.7.5,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п.7.6.,</a:t>
                      </a:r>
                      <a:r>
                        <a:rPr lang="ru" sz="900" b="1" dirty="0" smtClean="0">
                          <a:latin typeface="Times New Roman"/>
                        </a:rPr>
                        <a:t> Решение Совета депутатов Талдомского городского округа МО от 25.11.2021 </a:t>
                      </a:r>
                      <a:r>
                        <a:rPr lang="en-US" sz="900" b="1" dirty="0" smtClean="0">
                          <a:latin typeface="Times New Roman"/>
                        </a:rPr>
                        <a:t>N</a:t>
                      </a:r>
                      <a:r>
                        <a:rPr lang="ru-RU" sz="900" b="1" dirty="0" smtClean="0">
                          <a:latin typeface="Times New Roman"/>
                        </a:rPr>
                        <a:t> 72</a:t>
                      </a:r>
                      <a:r>
                        <a:rPr lang="ru" sz="900" b="1" dirty="0" smtClean="0">
                          <a:latin typeface="Times New Roman"/>
                        </a:rPr>
                        <a:t>"О земельном налоге ", п.4.4,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п.4.5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38 949,0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1 952,0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926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льготы налогоплательщикам-физическим лицам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Решение Совета депутатов Талдомского городского округа МО от 29.11.2018 </a:t>
                      </a: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"О земельном налоге ", п.7.1, п.7.2. Решение Совета депутатов Талдомского городского округа МО от 25.11.2021 </a:t>
                      </a: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72 "О земельном налоге ", п.4.1,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п.4.2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2221,0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163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41 092,0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59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7343" y="0"/>
            <a:ext cx="8704063" cy="497941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400" b="1" dirty="0">
                <a:latin typeface="Times New Roman"/>
              </a:rPr>
              <a:t>Перечень налоговых </a:t>
            </a:r>
            <a:r>
              <a:rPr lang="ru" sz="1400" b="1" dirty="0" smtClean="0">
                <a:latin typeface="Times New Roman"/>
              </a:rPr>
              <a:t>льгот, ставок налога </a:t>
            </a:r>
            <a:r>
              <a:rPr lang="ru" sz="1400" b="1" dirty="0">
                <a:latin typeface="Times New Roman"/>
              </a:rPr>
              <a:t>и оценка потерь бюджета </a:t>
            </a:r>
            <a:r>
              <a:rPr lang="ru" sz="1400" b="1" dirty="0" smtClean="0">
                <a:latin typeface="Times New Roman"/>
              </a:rPr>
              <a:t>Талдомского городского округа от </a:t>
            </a:r>
            <a:r>
              <a:rPr lang="ru" sz="1400" b="1" dirty="0">
                <a:latin typeface="Times New Roman"/>
              </a:rPr>
              <a:t>их</a:t>
            </a:r>
          </a:p>
          <a:p>
            <a:pPr marL="215900" indent="0" algn="ctr">
              <a:spcAft>
                <a:spcPts val="1890"/>
              </a:spcAft>
            </a:pPr>
            <a:r>
              <a:rPr lang="ru" sz="1400" b="1" dirty="0">
                <a:latin typeface="Times New Roman"/>
              </a:rPr>
              <a:t>предоставления в </a:t>
            </a:r>
            <a:r>
              <a:rPr lang="ru" sz="1400" b="1" dirty="0" smtClean="0">
                <a:latin typeface="Times New Roman"/>
              </a:rPr>
              <a:t>2021 </a:t>
            </a:r>
            <a:r>
              <a:rPr lang="ru" sz="1400" b="1" dirty="0">
                <a:latin typeface="Times New Roman"/>
              </a:rPr>
              <a:t>-</a:t>
            </a:r>
            <a:r>
              <a:rPr lang="ru" sz="1400" b="1" dirty="0" smtClean="0">
                <a:latin typeface="Times New Roman"/>
              </a:rPr>
              <a:t>2025 </a:t>
            </a:r>
            <a:r>
              <a:rPr lang="ru" sz="1400" b="1" dirty="0">
                <a:latin typeface="Times New Roman"/>
              </a:rPr>
              <a:t>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73318" y="543208"/>
            <a:ext cx="1057187" cy="1720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27990"/>
              </p:ext>
            </p:extLst>
          </p:nvPr>
        </p:nvGraphicFramePr>
        <p:xfrm>
          <a:off x="135801" y="516048"/>
          <a:ext cx="9632888" cy="6216130"/>
        </p:xfrm>
        <a:graphic>
          <a:graphicData uri="http://schemas.openxmlformats.org/drawingml/2006/table">
            <a:tbl>
              <a:tblPr/>
              <a:tblGrid>
                <a:gridCol w="206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2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991">
                  <a:extLst>
                    <a:ext uri="{9D8B030D-6E8A-4147-A177-3AD203B41FA5}">
                      <a16:colId xmlns:a16="http://schemas.microsoft.com/office/drawing/2014/main" val="659967511"/>
                    </a:ext>
                  </a:extLst>
                </a:gridCol>
                <a:gridCol w="1996747">
                  <a:extLst>
                    <a:ext uri="{9D8B030D-6E8A-4147-A177-3AD203B41FA5}">
                      <a16:colId xmlns:a16="http://schemas.microsoft.com/office/drawing/2014/main" val="2725055406"/>
                    </a:ext>
                  </a:extLst>
                </a:gridCol>
                <a:gridCol w="629030">
                  <a:extLst>
                    <a:ext uri="{9D8B030D-6E8A-4147-A177-3AD203B41FA5}">
                      <a16:colId xmlns:a16="http://schemas.microsoft.com/office/drawing/2014/main" val="3891603502"/>
                    </a:ext>
                  </a:extLst>
                </a:gridCol>
                <a:gridCol w="634447">
                  <a:extLst>
                    <a:ext uri="{9D8B030D-6E8A-4147-A177-3AD203B41FA5}">
                      <a16:colId xmlns:a16="http://schemas.microsoft.com/office/drawing/2014/main" val="2793506552"/>
                    </a:ext>
                  </a:extLst>
                </a:gridCol>
                <a:gridCol w="556134">
                  <a:extLst>
                    <a:ext uri="{9D8B030D-6E8A-4147-A177-3AD203B41FA5}">
                      <a16:colId xmlns:a16="http://schemas.microsoft.com/office/drawing/2014/main" val="2230709784"/>
                    </a:ext>
                  </a:extLst>
                </a:gridCol>
                <a:gridCol w="649408">
                  <a:extLst>
                    <a:ext uri="{9D8B030D-6E8A-4147-A177-3AD203B41FA5}">
                      <a16:colId xmlns:a16="http://schemas.microsoft.com/office/drawing/2014/main" val="1101552160"/>
                    </a:ext>
                  </a:extLst>
                </a:gridCol>
                <a:gridCol w="640388">
                  <a:extLst>
                    <a:ext uri="{9D8B030D-6E8A-4147-A177-3AD203B41FA5}">
                      <a16:colId xmlns:a16="http://schemas.microsoft.com/office/drawing/2014/main" val="3341844146"/>
                    </a:ext>
                  </a:extLst>
                </a:gridCol>
              </a:tblGrid>
              <a:tr h="479833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Ставка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 налога (%)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Правовое основание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Ф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акт </a:t>
                      </a:r>
                    </a:p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2021 года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Оценка 2022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Прогноз на 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 на 2024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на 2025 год</a:t>
                      </a: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rowSpan="9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Решение Совета депутатов от 29.11.2018г. № 102 "О земельном налоге " (с изменениями от 26.12.2019г. ), Решение Совета депутатов от 21.05.2020г. № 32 "О предоставлении отдельным категориям налогоплательщиков льготы по уплате земельного налога Московской области«, Решение совета депутатов  от 24.06.2021года № 35 О внесение изменений  и дополнений  в решение Совета депутатов Талдомского городского округа Московской области №102 от 29.11.2018г «О земельном налоге», Решение Совета депутатов от 25.11.2021г. № 72 п.4.4, п.4.5 «О земельном налоге»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41 092,0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4 166,0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609">
                <a:tc rowSpan="8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льготы </a:t>
                      </a:r>
                      <a:r>
                        <a:rPr lang="ru" sz="900" b="1" dirty="0" smtClean="0">
                          <a:latin typeface="Times New Roman"/>
                        </a:rPr>
                        <a:t>налогоплательщикам-организациям: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indent="0" algn="just"/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38 949,0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" sz="900" b="1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" sz="900" b="1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Освобождение уплаты от уплаты земельного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налога на 100% направленные на сопровождение процедуры оформление права собственности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597778"/>
                  </a:ext>
                </a:extLst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91482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-Освобождение  от уплаты земельного налога на 100% организации.за земельные участки, занимаемые парками культуры и отдыха</a:t>
                      </a: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024509"/>
                  </a:ext>
                </a:extLst>
              </a:tr>
              <a:tr h="349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8840906"/>
                  </a:ext>
                </a:extLst>
              </a:tr>
              <a:tr h="213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just"/>
                      <a:r>
                        <a:rPr lang="ru" sz="800" b="0" dirty="0" smtClean="0">
                          <a:latin typeface="Times New Roman"/>
                        </a:rPr>
                        <a:t>-Освобождение от уплаты земельного налога на 100% земельные участки, занимаемые кладбищами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2365097"/>
                  </a:ext>
                </a:extLst>
              </a:tr>
              <a:tr h="29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36 928,0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8786111"/>
                  </a:ext>
                </a:extLst>
              </a:tr>
              <a:tr h="848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Освобождение от уплаты земельнго налога на 100%органы местного самоуправления Талдомского ородского  округа, а также муниципальные казенные учреждения Талдмского городского округа,вид деятельности которых направлен на сопровождение процедуры оформлениеправа муниципальной собственности Талдомского городского округа на объекты недвижимости,включая земельные участки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just"/>
                      <a:endParaRPr lang="ru" sz="800" b="0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202813"/>
                  </a:ext>
                </a:extLst>
              </a:tr>
              <a:tr h="303009">
                <a:tc rowSpan="14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налогоплательщикам-физическим лицам: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rowSpan="14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r>
                        <a:rPr lang="ru-RU" sz="800" b="0" dirty="0" smtClean="0">
                          <a:latin typeface="Times New Roman"/>
                        </a:rPr>
                        <a:t>   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 Решение Совета депутатов от 29.11.2018г. № 102 "О земельном налоге " (с изменениями от 26.12.2019г. N 113) Решение совета депутатов  от 24.06.2021года №35 О внесение изменений  и дополнений  в решение Совета депутатов Талдомского городского округа Московской области № 102 от 29.11.2018г «О земельном налоге»», Решение Совета депутатов от 25.11.2021г. № 72 п.4.1, п.4.2 «О земельном налоге»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2 143,0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endParaRPr lang="ru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14245058"/>
                  </a:ext>
                </a:extLst>
              </a:tr>
              <a:tr h="229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участники,ветераны и инвалиды  Великой Отечественной войны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92944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-вдовы участников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Великой Отечественной войны, а также граждане, на которых заканодательством распространены социальные гарантии и льготы участников Великой Отечественной войны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30561"/>
                  </a:ext>
                </a:extLst>
              </a:tr>
              <a:tr h="429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7040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-ветераны и инвалиды  боевых действий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90627"/>
                  </a:ext>
                </a:extLst>
              </a:tr>
              <a:tr h="168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982542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-инвалиды 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I 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и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 II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 групп инвалидности, инвалиды с детства, дети-инвалиды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74477"/>
                  </a:ext>
                </a:extLst>
              </a:tr>
              <a:tr h="190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535852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Times New Roman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37227"/>
                  </a:ext>
                </a:extLst>
              </a:tr>
              <a:tr h="596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537649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пенсионерам 70 лет и старше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485053"/>
                  </a:ext>
                </a:extLst>
              </a:tr>
              <a:tr h="145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1  147,0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1  147,0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6379990"/>
                  </a:ext>
                </a:extLst>
              </a:tr>
              <a:tr h="454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effectLst/>
                          <a:latin typeface="Times New Roman"/>
                          <a:ea typeface="+mn-ea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5924839"/>
                  </a:ext>
                </a:extLst>
              </a:tr>
              <a:tr h="454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-пенсионеры , доход которых ниже двухкратной велечины прожиточного минимума,установленной в Московской области для пенсионеров в 4 квартале года, предшествующего налоговому периоду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0,3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2089518"/>
                  </a:ext>
                </a:extLst>
              </a:tr>
              <a:tr h="454512">
                <a:tc>
                  <a:txBody>
                    <a:bodyPr/>
                    <a:lstStyle/>
                    <a:p>
                      <a:endParaRPr sz="1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8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092,0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130,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00365"/>
              </p:ext>
            </p:extLst>
          </p:nvPr>
        </p:nvGraphicFramePr>
        <p:xfrm>
          <a:off x="975947" y="886647"/>
          <a:ext cx="8018585" cy="5293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912">
                  <a:extLst>
                    <a:ext uri="{9D8B030D-6E8A-4147-A177-3AD203B41FA5}">
                      <a16:colId xmlns:a16="http://schemas.microsoft.com/office/drawing/2014/main" val="4294288362"/>
                    </a:ext>
                  </a:extLst>
                </a:gridCol>
                <a:gridCol w="942855">
                  <a:extLst>
                    <a:ext uri="{9D8B030D-6E8A-4147-A177-3AD203B41FA5}">
                      <a16:colId xmlns:a16="http://schemas.microsoft.com/office/drawing/2014/main" val="1828055134"/>
                    </a:ext>
                  </a:extLst>
                </a:gridCol>
                <a:gridCol w="934204">
                  <a:extLst>
                    <a:ext uri="{9D8B030D-6E8A-4147-A177-3AD203B41FA5}">
                      <a16:colId xmlns:a16="http://schemas.microsoft.com/office/drawing/2014/main" val="2224229186"/>
                    </a:ext>
                  </a:extLst>
                </a:gridCol>
                <a:gridCol w="1063955">
                  <a:extLst>
                    <a:ext uri="{9D8B030D-6E8A-4147-A177-3AD203B41FA5}">
                      <a16:colId xmlns:a16="http://schemas.microsoft.com/office/drawing/2014/main" val="2082035626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706925000"/>
                    </a:ext>
                  </a:extLst>
                </a:gridCol>
                <a:gridCol w="1211004">
                  <a:extLst>
                    <a:ext uri="{9D8B030D-6E8A-4147-A177-3AD203B41FA5}">
                      <a16:colId xmlns:a16="http://schemas.microsoft.com/office/drawing/2014/main" val="633328007"/>
                    </a:ext>
                  </a:extLst>
                </a:gridCol>
              </a:tblGrid>
              <a:tr h="327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за 2021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95903"/>
                  </a:ext>
                </a:extLst>
              </a:tr>
              <a:tr h="237218"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100" b="1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484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279 245,17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339 769,70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306 979,10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307 330,00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87755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3 134,62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3392,80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3541,60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3 664,00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33494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18 397,80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27 655,00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18 507,00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19 225,00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2493"/>
                  </a:ext>
                </a:extLst>
              </a:tr>
              <a:tr h="2583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255 379,84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448 200,00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559 880,20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676,60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490,30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36781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409 621,16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720 000,00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1 020 826,40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638 865,00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797 863,10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08714"/>
                  </a:ext>
                </a:extLst>
              </a:tr>
              <a:tr h="25462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325 400,00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484 600,20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0602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1 162 947,03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1 318 800,00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1 281 758,00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1 295 351,50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1 336 984,10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540083"/>
                  </a:ext>
                </a:extLst>
              </a:tr>
              <a:tr h="2625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265 516,24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314 353,20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317 434,70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320 764,80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43513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63 162,09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67 767,10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57 377,80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62 634,60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85679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171 900,00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104 735,00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99 320,00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101 205,00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03468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10 852,91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10 725,00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912443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0231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4 215 762,60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3 151 603,30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3294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660,90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4434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Условно утвержденные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7293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Итого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4 215 762,60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3 204 603,30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3 404 660,90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5646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5758" y="380245"/>
            <a:ext cx="8302028" cy="2534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600" b="1" dirty="0">
                <a:latin typeface="Times New Roman"/>
              </a:rPr>
              <a:t>Расходы бюджета </a:t>
            </a:r>
            <a:r>
              <a:rPr lang="ru" sz="1600" b="1" dirty="0" smtClean="0">
                <a:latin typeface="Times New Roman"/>
              </a:rPr>
              <a:t>Талдомского городского округа в 2021-2025 годах в сравнении с 2022 годом</a:t>
            </a:r>
            <a:endParaRPr lang="ru" sz="1600" b="1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96434" y="700076"/>
            <a:ext cx="8345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b="1" u="sng" dirty="0">
                <a:latin typeface="Times New Roman"/>
              </a:rPr>
              <a:t>т</a:t>
            </a:r>
            <a:r>
              <a:rPr lang="ru" sz="900" b="1" u="sng" dirty="0" smtClean="0">
                <a:latin typeface="Times New Roman"/>
              </a:rPr>
              <a:t>ыс.руб.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51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>
                <a:latin typeface="Times New Roman"/>
              </a:rPr>
              <a:t>Структура расходов бюджета Талдомского городского </a:t>
            </a:r>
            <a:r>
              <a:rPr lang="ru" b="1" dirty="0" smtClean="0">
                <a:latin typeface="Times New Roman"/>
              </a:rPr>
              <a:t>округа на 2023 </a:t>
            </a:r>
            <a:r>
              <a:rPr lang="ru" b="1" dirty="0">
                <a:latin typeface="Times New Roman"/>
              </a:rPr>
              <a:t>год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93917389"/>
              </p:ext>
            </p:extLst>
          </p:nvPr>
        </p:nvGraphicFramePr>
        <p:xfrm>
          <a:off x="298938" y="685856"/>
          <a:ext cx="9460524" cy="581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2"/>
            <a:ext cx="6970776" cy="172540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" sz="1500" u="sng" dirty="0">
                <a:latin typeface="Times New Roman"/>
              </a:rPr>
              <a:t>Бюджетный процесс</a:t>
            </a:r>
            <a:r>
              <a:rPr lang="ru" sz="1500" dirty="0">
                <a:latin typeface="Times New Roman"/>
              </a:rPr>
              <a:t> -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</a:t>
            </a:r>
            <a:r>
              <a:rPr lang="ru" sz="1500" dirty="0" smtClean="0">
                <a:latin typeface="Times New Roman"/>
              </a:rPr>
              <a:t>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в сравнении с 2022 годом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45648" y="737616"/>
            <a:ext cx="1044527" cy="2804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18741"/>
              </p:ext>
            </p:extLst>
          </p:nvPr>
        </p:nvGraphicFramePr>
        <p:xfrm>
          <a:off x="488887" y="1032094"/>
          <a:ext cx="9053465" cy="5192933"/>
        </p:xfrm>
        <a:graphic>
          <a:graphicData uri="http://schemas.openxmlformats.org/drawingml/2006/table">
            <a:tbl>
              <a:tblPr/>
              <a:tblGrid>
                <a:gridCol w="3121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697">
                  <a:extLst>
                    <a:ext uri="{9D8B030D-6E8A-4147-A177-3AD203B41FA5}">
                      <a16:colId xmlns:a16="http://schemas.microsoft.com/office/drawing/2014/main" val="3247251429"/>
                    </a:ext>
                  </a:extLst>
                </a:gridCol>
                <a:gridCol w="972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/>
                      <a:r>
                        <a:rPr lang="ru" sz="9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Факт за 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2021 </a:t>
                      </a:r>
                      <a:r>
                        <a:rPr lang="ru" sz="9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План на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Ожидаемое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исполнение 2022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2025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26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 и туризм"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277 130,20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296 000,00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296 000,00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433 329,10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436 021,70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440 375,80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1 144 482,30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1 295 000,00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1 295 000,00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1 172 599,10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1 185 390,50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1 226 232,10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41 910,40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43 758,94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43 715,00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20 429,00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20 470,00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20 502,00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97 611,50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171 946,00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171 900,00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104 735,00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99 320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101 205,00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13 605,80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24 811,96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24 787,00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24 251,00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25 197,40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26 167,10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6 137,50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329 420,00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329 385,00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486 800,00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8 350,20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8 400,20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39 819,10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51 205,90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51 013,00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53 450,00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47 202,00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47 920,00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17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18 787,30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40 972,10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43 171,10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32 781,80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038,60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629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"Развитие инженерной инфраструктуры и </a:t>
                      </a:r>
                      <a:r>
                        <a:rPr lang="ru" sz="900" b="1" dirty="0" smtClean="0">
                          <a:latin typeface="Times New Roman"/>
                        </a:rPr>
                        <a:t>энергоэффективности и отрасли обращения с отходами"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66 110,70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118 500,00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118 500,00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117 629,80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84 085,90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512 280,20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3 094,50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3 700,00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3 800,00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3 800,00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240 363,10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285 300,00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285 280,00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290 884,40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264 516,70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264 516,70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2129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29 191,90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31 311,00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29 750,00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22 654,90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22 418,70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22 560,90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201 515,10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770,41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376 300,00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531 974,00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422 330,00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349 934,00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43 999,40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42 200,00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42 140,00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39 748,20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36 956,00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36 972,00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8 739,60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16 200,00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16 233,00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6 146,00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17 096,00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1 096,00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278 617,50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378 700,00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381 679,00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481 076,90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477 193,10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297 032,00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82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11 975,10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193 900,00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146 142,00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337 156,30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113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5 714,20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6 920,00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7 016,00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6 628,30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6 628,30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43 200,60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36 266,50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33 656,00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39 010,50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14 845,00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8037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 dirty="0" smtClean="0">
                          <a:latin typeface="Times New Roman"/>
                        </a:rPr>
                        <a:t>Резерв нераспределенных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расходов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7288958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2 572 005,80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752 539,51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3 692 600,00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4 215 762,60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3 204 603,30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3 404 660,90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20907"/>
              </p:ext>
            </p:extLst>
          </p:nvPr>
        </p:nvGraphicFramePr>
        <p:xfrm>
          <a:off x="660400" y="621438"/>
          <a:ext cx="8660422" cy="807083"/>
        </p:xfrm>
        <a:graphic>
          <a:graphicData uri="http://schemas.openxmlformats.org/drawingml/2006/table">
            <a:tbl>
              <a:tblPr/>
              <a:tblGrid>
                <a:gridCol w="597877">
                  <a:extLst>
                    <a:ext uri="{9D8B030D-6E8A-4147-A177-3AD203B41FA5}">
                      <a16:colId xmlns:a16="http://schemas.microsoft.com/office/drawing/2014/main" val="1214063123"/>
                    </a:ext>
                  </a:extLst>
                </a:gridCol>
                <a:gridCol w="3133444">
                  <a:extLst>
                    <a:ext uri="{9D8B030D-6E8A-4147-A177-3AD203B41FA5}">
                      <a16:colId xmlns:a16="http://schemas.microsoft.com/office/drawing/2014/main" val="691062353"/>
                    </a:ext>
                  </a:extLst>
                </a:gridCol>
                <a:gridCol w="590230">
                  <a:extLst>
                    <a:ext uri="{9D8B030D-6E8A-4147-A177-3AD203B41FA5}">
                      <a16:colId xmlns:a16="http://schemas.microsoft.com/office/drawing/2014/main" val="358341366"/>
                    </a:ext>
                  </a:extLst>
                </a:gridCol>
                <a:gridCol w="860887">
                  <a:extLst>
                    <a:ext uri="{9D8B030D-6E8A-4147-A177-3AD203B41FA5}">
                      <a16:colId xmlns:a16="http://schemas.microsoft.com/office/drawing/2014/main" val="4216219925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543899112"/>
                    </a:ext>
                  </a:extLst>
                </a:gridCol>
                <a:gridCol w="867148">
                  <a:extLst>
                    <a:ext uri="{9D8B030D-6E8A-4147-A177-3AD203B41FA5}">
                      <a16:colId xmlns:a16="http://schemas.microsoft.com/office/drawing/2014/main" val="596075459"/>
                    </a:ext>
                  </a:extLst>
                </a:gridCol>
                <a:gridCol w="864018">
                  <a:extLst>
                    <a:ext uri="{9D8B030D-6E8A-4147-A177-3AD203B41FA5}">
                      <a16:colId xmlns:a16="http://schemas.microsoft.com/office/drawing/2014/main" val="3149515681"/>
                    </a:ext>
                  </a:extLst>
                </a:gridCol>
                <a:gridCol w="829582">
                  <a:extLst>
                    <a:ext uri="{9D8B030D-6E8A-4147-A177-3AD203B41FA5}">
                      <a16:colId xmlns:a16="http://schemas.microsoft.com/office/drawing/2014/main" val="406598036"/>
                    </a:ext>
                  </a:extLst>
                </a:gridCol>
              </a:tblGrid>
              <a:tr h="34063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6955711"/>
                  </a:ext>
                </a:extLst>
              </a:tr>
              <a:tr h="26728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029360"/>
                  </a:ext>
                </a:extLst>
              </a:tr>
              <a:tr h="146683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106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049612"/>
              </p:ext>
            </p:extLst>
          </p:nvPr>
        </p:nvGraphicFramePr>
        <p:xfrm>
          <a:off x="660400" y="1414044"/>
          <a:ext cx="8660424" cy="466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229">
                  <a:extLst>
                    <a:ext uri="{9D8B030D-6E8A-4147-A177-3AD203B41FA5}">
                      <a16:colId xmlns:a16="http://schemas.microsoft.com/office/drawing/2014/main" val="4149108513"/>
                    </a:ext>
                  </a:extLst>
                </a:gridCol>
                <a:gridCol w="3142695">
                  <a:extLst>
                    <a:ext uri="{9D8B030D-6E8A-4147-A177-3AD203B41FA5}">
                      <a16:colId xmlns:a16="http://schemas.microsoft.com/office/drawing/2014/main" val="1982555848"/>
                    </a:ext>
                  </a:extLst>
                </a:gridCol>
                <a:gridCol w="585926">
                  <a:extLst>
                    <a:ext uri="{9D8B030D-6E8A-4147-A177-3AD203B41FA5}">
                      <a16:colId xmlns:a16="http://schemas.microsoft.com/office/drawing/2014/main" val="3289379915"/>
                    </a:ext>
                  </a:extLst>
                </a:gridCol>
                <a:gridCol w="843379">
                  <a:extLst>
                    <a:ext uri="{9D8B030D-6E8A-4147-A177-3AD203B41FA5}">
                      <a16:colId xmlns:a16="http://schemas.microsoft.com/office/drawing/2014/main" val="1647518988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1477297769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2624379623"/>
                    </a:ext>
                  </a:extLst>
                </a:gridCol>
                <a:gridCol w="861134">
                  <a:extLst>
                    <a:ext uri="{9D8B030D-6E8A-4147-A177-3AD203B41FA5}">
                      <a16:colId xmlns:a16="http://schemas.microsoft.com/office/drawing/2014/main" val="2821371380"/>
                    </a:ext>
                  </a:extLst>
                </a:gridCol>
                <a:gridCol w="833772">
                  <a:extLst>
                    <a:ext uri="{9D8B030D-6E8A-4147-A177-3AD203B41FA5}">
                      <a16:colId xmlns:a16="http://schemas.microsoft.com/office/drawing/2014/main" val="2839644276"/>
                    </a:ext>
                  </a:extLst>
                </a:gridCol>
              </a:tblGrid>
              <a:tr h="494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«Здравоохранение»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30909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предприятий, прошедших диспансеризацию (за исключением предприятий, работающих за счет средств бюджета Московской области)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705802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927413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83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8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1076"/>
              </p:ext>
            </p:extLst>
          </p:nvPr>
        </p:nvGraphicFramePr>
        <p:xfrm>
          <a:off x="452762" y="521207"/>
          <a:ext cx="8868061" cy="902844"/>
        </p:xfrm>
        <a:graphic>
          <a:graphicData uri="http://schemas.openxmlformats.org/drawingml/2006/table">
            <a:tbl>
              <a:tblPr/>
              <a:tblGrid>
                <a:gridCol w="805516">
                  <a:extLst>
                    <a:ext uri="{9D8B030D-6E8A-4147-A177-3AD203B41FA5}">
                      <a16:colId xmlns:a16="http://schemas.microsoft.com/office/drawing/2014/main" val="3299036147"/>
                    </a:ext>
                  </a:extLst>
                </a:gridCol>
                <a:gridCol w="3544541">
                  <a:extLst>
                    <a:ext uri="{9D8B030D-6E8A-4147-A177-3AD203B41FA5}">
                      <a16:colId xmlns:a16="http://schemas.microsoft.com/office/drawing/2014/main" val="1262593645"/>
                    </a:ext>
                  </a:extLst>
                </a:gridCol>
                <a:gridCol w="710214">
                  <a:extLst>
                    <a:ext uri="{9D8B030D-6E8A-4147-A177-3AD203B41FA5}">
                      <a16:colId xmlns:a16="http://schemas.microsoft.com/office/drawing/2014/main" val="2662222343"/>
                    </a:ext>
                  </a:extLst>
                </a:gridCol>
                <a:gridCol w="763480">
                  <a:extLst>
                    <a:ext uri="{9D8B030D-6E8A-4147-A177-3AD203B41FA5}">
                      <a16:colId xmlns:a16="http://schemas.microsoft.com/office/drawing/2014/main" val="63647700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126005323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4186364242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3258382173"/>
                    </a:ext>
                  </a:extLst>
                </a:gridCol>
                <a:gridCol w="700606">
                  <a:extLst>
                    <a:ext uri="{9D8B030D-6E8A-4147-A177-3AD203B41FA5}">
                      <a16:colId xmlns:a16="http://schemas.microsoft.com/office/drawing/2014/main" val="2009629061"/>
                    </a:ext>
                  </a:extLst>
                </a:gridCol>
              </a:tblGrid>
              <a:tr h="420732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3758367"/>
                  </a:ext>
                </a:extLst>
              </a:tr>
              <a:tr h="300935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35862"/>
                  </a:ext>
                </a:extLst>
              </a:tr>
              <a:tr h="181177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4817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489308"/>
              </p:ext>
            </p:extLst>
          </p:nvPr>
        </p:nvGraphicFramePr>
        <p:xfrm>
          <a:off x="452762" y="1424050"/>
          <a:ext cx="8868060" cy="4302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867">
                  <a:extLst>
                    <a:ext uri="{9D8B030D-6E8A-4147-A177-3AD203B41FA5}">
                      <a16:colId xmlns:a16="http://schemas.microsoft.com/office/drawing/2014/main" val="4136049805"/>
                    </a:ext>
                  </a:extLst>
                </a:gridCol>
                <a:gridCol w="3551068">
                  <a:extLst>
                    <a:ext uri="{9D8B030D-6E8A-4147-A177-3AD203B41FA5}">
                      <a16:colId xmlns:a16="http://schemas.microsoft.com/office/drawing/2014/main" val="109656639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037689996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50149061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77307858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2299592252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2703752033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1756965037"/>
                    </a:ext>
                  </a:extLst>
                </a:gridCol>
              </a:tblGrid>
              <a:tr h="2380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«Культура и туризм»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059491"/>
                  </a:ext>
                </a:extLst>
              </a:tr>
              <a:tr h="362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посещений культурных мероприятий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624,188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637,198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694,890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807,953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1 079,072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333874"/>
                  </a:ext>
                </a:extLst>
              </a:tr>
              <a:tr h="362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82238"/>
                  </a:ext>
                </a:extLst>
              </a:tr>
              <a:tr h="616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520320"/>
                  </a:ext>
                </a:extLst>
              </a:tr>
              <a:tr h="817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766281"/>
                  </a:ext>
                </a:extLst>
              </a:tr>
              <a:tr h="616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098277"/>
                  </a:ext>
                </a:extLst>
              </a:tr>
              <a:tr h="12892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55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268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0"/>
            <a:ext cx="7309104" cy="52120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0122"/>
              </p:ext>
            </p:extLst>
          </p:nvPr>
        </p:nvGraphicFramePr>
        <p:xfrm>
          <a:off x="363985" y="417250"/>
          <a:ext cx="9303799" cy="856276"/>
        </p:xfrm>
        <a:graphic>
          <a:graphicData uri="http://schemas.openxmlformats.org/drawingml/2006/table">
            <a:tbl>
              <a:tblPr/>
              <a:tblGrid>
                <a:gridCol w="665825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394168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19091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7666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81236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8123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226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55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045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11061"/>
              </p:ext>
            </p:extLst>
          </p:nvPr>
        </p:nvGraphicFramePr>
        <p:xfrm>
          <a:off x="355107" y="1273526"/>
          <a:ext cx="9321552" cy="4852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789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3920378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30448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813664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89341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1955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97159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67581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1886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24077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861431"/>
                  </a:ext>
                </a:extLst>
              </a:tr>
              <a:tr h="1549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380299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792574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773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321864"/>
                  </a:ext>
                </a:extLst>
              </a:tr>
              <a:tr h="6103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общеобразовательных организациях, расположенных в сельской местности и малых городах, обновлена материально- техническая база для занятий детей физической культурой и спортом, единиц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161471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общеобразовательных организациях, расположенных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сельской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088827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 текущего года, набравших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 и более по 3 предметам, к общему количеству выпускников текущего года, сдававших ЕГЭ по 3 и более предметам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72808"/>
                  </a:ext>
                </a:extLst>
              </a:tr>
              <a:tr h="59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776359"/>
                  </a:ext>
                </a:extLst>
              </a:tr>
              <a:tr h="7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получающих начальное общее образование 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787768"/>
                  </a:ext>
                </a:extLst>
              </a:tr>
              <a:tr h="1549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6250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919842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528873"/>
              </p:ext>
            </p:extLst>
          </p:nvPr>
        </p:nvGraphicFramePr>
        <p:xfrm>
          <a:off x="310718" y="1411550"/>
          <a:ext cx="9217744" cy="4879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3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4039340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70405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637982"/>
                  </a:ext>
                </a:extLst>
              </a:tr>
              <a:tr h="1651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749098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187370"/>
                  </a:ext>
                </a:extLst>
              </a:tr>
              <a:tr h="12974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256446"/>
                  </a:ext>
                </a:extLst>
              </a:tr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47992"/>
                  </a:ext>
                </a:extLst>
              </a:tr>
              <a:tr h="812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15192"/>
                  </a:ext>
                </a:extLst>
              </a:tr>
              <a:tr h="9738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детей, охваченных деятельностью детских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(мобильных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954165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добровольную независимую оценку квалификации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12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00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7653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1720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597529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98861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14013"/>
              </p:ext>
            </p:extLst>
          </p:nvPr>
        </p:nvGraphicFramePr>
        <p:xfrm>
          <a:off x="310718" y="1404782"/>
          <a:ext cx="9217744" cy="5233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081">
                  <a:extLst>
                    <a:ext uri="{9D8B030D-6E8A-4147-A177-3AD203B41FA5}">
                      <a16:colId xmlns:a16="http://schemas.microsoft.com/office/drawing/2014/main" val="772604548"/>
                    </a:ext>
                  </a:extLst>
                </a:gridCol>
                <a:gridCol w="4129500">
                  <a:extLst>
                    <a:ext uri="{9D8B030D-6E8A-4147-A177-3AD203B41FA5}">
                      <a16:colId xmlns:a16="http://schemas.microsoft.com/office/drawing/2014/main" val="1045567226"/>
                    </a:ext>
                  </a:extLst>
                </a:gridCol>
                <a:gridCol w="606582">
                  <a:extLst>
                    <a:ext uri="{9D8B030D-6E8A-4147-A177-3AD203B41FA5}">
                      <a16:colId xmlns:a16="http://schemas.microsoft.com/office/drawing/2014/main" val="936912777"/>
                    </a:ext>
                  </a:extLst>
                </a:gridCol>
                <a:gridCol w="832919">
                  <a:extLst>
                    <a:ext uri="{9D8B030D-6E8A-4147-A177-3AD203B41FA5}">
                      <a16:colId xmlns:a16="http://schemas.microsoft.com/office/drawing/2014/main" val="1001102034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3502271157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424485700"/>
                    </a:ext>
                  </a:extLst>
                </a:gridCol>
                <a:gridCol w="775312">
                  <a:extLst>
                    <a:ext uri="{9D8B030D-6E8A-4147-A177-3AD203B41FA5}">
                      <a16:colId xmlns:a16="http://schemas.microsoft.com/office/drawing/2014/main" val="3130286320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523081052"/>
                    </a:ext>
                  </a:extLst>
                </a:gridCol>
              </a:tblGrid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«Социальная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60694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долголетие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204947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бедности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966277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912082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57512"/>
                  </a:ext>
                </a:extLst>
              </a:tr>
              <a:tr h="4607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969"/>
                  </a:ext>
                </a:extLst>
              </a:tr>
              <a:tr h="724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 связанных с производством, в расчете на 1000 работающих (организаций, занятых в экономике муниципального образования)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 процента)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77154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социально ориентированных некоммерческих организаций (СО НКО)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культуры,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4540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67413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439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365649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74968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76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4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89072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39404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37655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865720"/>
              </p:ext>
            </p:extLst>
          </p:nvPr>
        </p:nvGraphicFramePr>
        <p:xfrm>
          <a:off x="310717" y="1404784"/>
          <a:ext cx="9217745" cy="5265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2">
                  <a:extLst>
                    <a:ext uri="{9D8B030D-6E8A-4147-A177-3AD203B41FA5}">
                      <a16:colId xmlns:a16="http://schemas.microsoft.com/office/drawing/2014/main" val="1981845084"/>
                    </a:ext>
                  </a:extLst>
                </a:gridCol>
                <a:gridCol w="4030462">
                  <a:extLst>
                    <a:ext uri="{9D8B030D-6E8A-4147-A177-3AD203B41FA5}">
                      <a16:colId xmlns:a16="http://schemas.microsoft.com/office/drawing/2014/main" val="13466923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1662841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66256"/>
                    </a:ext>
                  </a:extLst>
                </a:gridCol>
                <a:gridCol w="1003176">
                  <a:extLst>
                    <a:ext uri="{9D8B030D-6E8A-4147-A177-3AD203B41FA5}">
                      <a16:colId xmlns:a16="http://schemas.microsoft.com/office/drawing/2014/main" val="1608088136"/>
                    </a:ext>
                  </a:extLst>
                </a:gridCol>
                <a:gridCol w="683581">
                  <a:extLst>
                    <a:ext uri="{9D8B030D-6E8A-4147-A177-3AD203B41FA5}">
                      <a16:colId xmlns:a16="http://schemas.microsoft.com/office/drawing/2014/main" val="3295529142"/>
                    </a:ext>
                  </a:extLst>
                </a:gridCol>
                <a:gridCol w="784190">
                  <a:extLst>
                    <a:ext uri="{9D8B030D-6E8A-4147-A177-3AD203B41FA5}">
                      <a16:colId xmlns:a16="http://schemas.microsoft.com/office/drawing/2014/main" val="996246824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093777293"/>
                    </a:ext>
                  </a:extLst>
                </a:gridCol>
              </a:tblGrid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«Спорт»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396359"/>
                  </a:ext>
                </a:extLst>
              </a:tr>
              <a:tr h="675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61902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627489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14971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496986"/>
                  </a:ext>
                </a:extLst>
              </a:tr>
              <a:tr h="2862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581358"/>
                  </a:ext>
                </a:extLst>
              </a:tr>
              <a:tr h="675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399418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52109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550748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гектаров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484219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866236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15025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049494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животных без владельцев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4080"/>
                  </a:ext>
                </a:extLst>
              </a:tr>
              <a:tr h="287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агропромышленного комплекса (АПК)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75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96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18315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66070"/>
              </p:ext>
            </p:extLst>
          </p:nvPr>
        </p:nvGraphicFramePr>
        <p:xfrm>
          <a:off x="310719" y="1404783"/>
          <a:ext cx="9217741" cy="5365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027">
                  <a:extLst>
                    <a:ext uri="{9D8B030D-6E8A-4147-A177-3AD203B41FA5}">
                      <a16:colId xmlns:a16="http://schemas.microsoft.com/office/drawing/2014/main" val="2572060171"/>
                    </a:ext>
                  </a:extLst>
                </a:gridCol>
                <a:gridCol w="4065972">
                  <a:extLst>
                    <a:ext uri="{9D8B030D-6E8A-4147-A177-3AD203B41FA5}">
                      <a16:colId xmlns:a16="http://schemas.microsoft.com/office/drawing/2014/main" val="2128628112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113399489"/>
                    </a:ext>
                  </a:extLst>
                </a:gridCol>
                <a:gridCol w="772358">
                  <a:extLst>
                    <a:ext uri="{9D8B030D-6E8A-4147-A177-3AD203B41FA5}">
                      <a16:colId xmlns:a16="http://schemas.microsoft.com/office/drawing/2014/main" val="14856325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2630016391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2656184313"/>
                    </a:ext>
                  </a:extLst>
                </a:gridCol>
                <a:gridCol w="757557">
                  <a:extLst>
                    <a:ext uri="{9D8B030D-6E8A-4147-A177-3AD203B41FA5}">
                      <a16:colId xmlns:a16="http://schemas.microsoft.com/office/drawing/2014/main" val="3528016845"/>
                    </a:ext>
                  </a:extLst>
                </a:gridCol>
                <a:gridCol w="674468">
                  <a:extLst>
                    <a:ext uri="{9D8B030D-6E8A-4147-A177-3AD203B41FA5}">
                      <a16:colId xmlns:a16="http://schemas.microsoft.com/office/drawing/2014/main" val="40441504"/>
                    </a:ext>
                  </a:extLst>
                </a:gridCol>
              </a:tblGrid>
              <a:tr h="174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«Экология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окружающая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</a:t>
                      </a:r>
                      <a:r>
                        <a:rPr lang="ru-RU" sz="1100" b="1" i="1" u="sng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3628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качества работы с отходами (составной показатель для расчета показателя "Качество окружающей среды")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047851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Ликвидировано объектов накопленного вреда( в том числе наиболее опасных объектов накопленного вреда)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211657"/>
                  </a:ext>
                </a:extLst>
              </a:tr>
              <a:tr h="341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«Безопасность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безопасности жизнедеятельности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839590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964175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223515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Единиц/процент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892058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524804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931276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62104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226238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212938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 Московской области, по отношению к базовому периоду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22932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033459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433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145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18682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220410"/>
              </p:ext>
            </p:extLst>
          </p:nvPr>
        </p:nvGraphicFramePr>
        <p:xfrm>
          <a:off x="310718" y="1301861"/>
          <a:ext cx="9217744" cy="3453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5">
                  <a:extLst>
                    <a:ext uri="{9D8B030D-6E8A-4147-A177-3AD203B41FA5}">
                      <a16:colId xmlns:a16="http://schemas.microsoft.com/office/drawing/2014/main" val="1014289286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305070292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433603252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4015970715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094782791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3742220642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125746910"/>
                    </a:ext>
                  </a:extLst>
                </a:gridCol>
                <a:gridCol w="588648">
                  <a:extLst>
                    <a:ext uri="{9D8B030D-6E8A-4147-A177-3AD203B41FA5}">
                      <a16:colId xmlns:a16="http://schemas.microsoft.com/office/drawing/2014/main" val="3789679773"/>
                    </a:ext>
                  </a:extLst>
                </a:gridCol>
              </a:tblGrid>
              <a:tr h="171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24379"/>
                  </a:ext>
                </a:extLst>
              </a:tr>
              <a:tr h="1412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39739"/>
                  </a:ext>
                </a:extLst>
              </a:tr>
              <a:tr h="7216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272291"/>
                  </a:ext>
                </a:extLst>
              </a:tr>
              <a:tr h="434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кв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487680"/>
                  </a:ext>
                </a:extLst>
              </a:tr>
              <a:tr h="2784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449585"/>
                  </a:ext>
                </a:extLst>
              </a:tr>
              <a:tr h="1014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712415"/>
                  </a:ext>
                </a:extLst>
              </a:tr>
              <a:tr h="6910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6543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67208"/>
              </p:ext>
            </p:extLst>
          </p:nvPr>
        </p:nvGraphicFramePr>
        <p:xfrm>
          <a:off x="310715" y="4755093"/>
          <a:ext cx="9217748" cy="2044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2268649341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405844918"/>
                    </a:ext>
                  </a:extLst>
                </a:gridCol>
                <a:gridCol w="692459">
                  <a:extLst>
                    <a:ext uri="{9D8B030D-6E8A-4147-A177-3AD203B41FA5}">
                      <a16:colId xmlns:a16="http://schemas.microsoft.com/office/drawing/2014/main" val="2880733051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894758214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2491678638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393319410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516085808"/>
                    </a:ext>
                  </a:extLst>
                </a:gridCol>
                <a:gridCol w="588649">
                  <a:extLst>
                    <a:ext uri="{9D8B030D-6E8A-4147-A177-3AD203B41FA5}">
                      <a16:colId xmlns:a16="http://schemas.microsoft.com/office/drawing/2014/main" val="2418149911"/>
                    </a:ext>
                  </a:extLst>
                </a:gridCol>
              </a:tblGrid>
              <a:tr h="3898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инфраструктуры, энергоэффективности и отрасли обращения с отходами»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81415"/>
                  </a:ext>
                </a:extLst>
              </a:tr>
              <a:tr h="29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120368"/>
                  </a:ext>
                </a:extLst>
              </a:tr>
              <a:tr h="29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 (котельные, ЦТП, сети)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316174"/>
                  </a:ext>
                </a:extLst>
              </a:tr>
              <a:tr h="2276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общедомовыми приборами учета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129479"/>
                  </a:ext>
                </a:extLst>
              </a:tr>
              <a:tr h="3079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961629"/>
                  </a:ext>
                </a:extLst>
              </a:tr>
              <a:tr h="2691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382904"/>
                  </a:ext>
                </a:extLst>
              </a:tr>
              <a:tr h="243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энергоэфективности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13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387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52897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079113"/>
              </p:ext>
            </p:extLst>
          </p:nvPr>
        </p:nvGraphicFramePr>
        <p:xfrm>
          <a:off x="310718" y="1301860"/>
          <a:ext cx="9232777" cy="5356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78532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83580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27969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673404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568603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269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«Предпринимательство»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398018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930112"/>
                  </a:ext>
                </a:extLst>
              </a:tr>
              <a:tr h="363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510614"/>
                  </a:ext>
                </a:extLst>
              </a:tr>
              <a:tr h="1883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744974"/>
                  </a:ext>
                </a:extLst>
              </a:tr>
              <a:tr h="268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223007"/>
                  </a:ext>
                </a:extLst>
              </a:tr>
              <a:tr h="1143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689872"/>
                  </a:ext>
                </a:extLst>
              </a:tr>
              <a:tr h="266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919398"/>
                  </a:ext>
                </a:extLst>
              </a:tr>
              <a:tr h="2613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0702"/>
                  </a:ext>
                </a:extLst>
              </a:tr>
              <a:tr h="491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907227"/>
                  </a:ext>
                </a:extLst>
              </a:tr>
              <a:tr h="167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09126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541149"/>
                  </a:ext>
                </a:extLst>
              </a:tr>
              <a:tr h="174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состоявшихся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12449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033665"/>
                  </a:ext>
                </a:extLst>
              </a:tr>
              <a:tr h="2278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состоявшихся торгах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579424"/>
                  </a:ext>
                </a:extLst>
              </a:tr>
              <a:tr h="3551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31521"/>
                  </a:ext>
                </a:extLst>
              </a:tr>
              <a:tr h="2238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669489"/>
                  </a:ext>
                </a:extLst>
              </a:tr>
              <a:tr h="3373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самозанятых граждан, зафиксировавших свой статус, с учетом введения налогового режима для самозанятых, нарастающим итогом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37484"/>
                  </a:ext>
                </a:extLst>
              </a:tr>
              <a:tr h="257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838308"/>
                  </a:ext>
                </a:extLst>
              </a:tr>
              <a:tr h="281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3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069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72" y="1054608"/>
            <a:ext cx="1481328" cy="1956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9296" y="1743456"/>
            <a:ext cx="50170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ru" sz="1500">
                <a:latin typeface="Times New Roman"/>
              </a:rPr>
              <a:t>Требования Бюджетного Кодекса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8336" y="2545080"/>
            <a:ext cx="5239512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500" dirty="0">
                <a:latin typeface="Times New Roman"/>
              </a:rPr>
              <a:t>Муниципальные программы </a:t>
            </a:r>
            <a:r>
              <a:rPr lang="ru" sz="1500" dirty="0" smtClean="0">
                <a:latin typeface="Times New Roman"/>
              </a:rPr>
              <a:t>Талдомского городского округа</a:t>
            </a:r>
            <a:endParaRPr lang="ru" sz="15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7136" y="2758440"/>
            <a:ext cx="158496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1500" dirty="0">
                <a:latin typeface="Times New Roman"/>
              </a:rPr>
              <a:t>на </a:t>
            </a:r>
            <a:r>
              <a:rPr lang="ru" sz="1500" dirty="0" smtClean="0">
                <a:latin typeface="Times New Roman"/>
              </a:rPr>
              <a:t>2021-2025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0736" y="3429000"/>
            <a:ext cx="4928616" cy="393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56"/>
              </a:lnSpc>
              <a:spcAft>
                <a:spcPts val="2100"/>
              </a:spcAft>
            </a:pPr>
            <a:r>
              <a:rPr lang="ru" sz="1500" dirty="0">
                <a:latin typeface="Times New Roman"/>
              </a:rPr>
              <a:t>Прогноз социально-экономического развития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2023-2025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5392" y="4218431"/>
            <a:ext cx="5114544" cy="6612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352"/>
              </a:lnSpc>
              <a:spcBef>
                <a:spcPts val="2100"/>
              </a:spcBef>
            </a:pPr>
            <a:r>
              <a:rPr lang="ru" sz="1500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2023-2025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54" y="290146"/>
            <a:ext cx="8625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формирования бюджета Талдомского городского округа на 2023 год и на плановый период 2024 и 2025 годов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766023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01911"/>
              </p:ext>
            </p:extLst>
          </p:nvPr>
        </p:nvGraphicFramePr>
        <p:xfrm>
          <a:off x="310718" y="1301860"/>
          <a:ext cx="9232777" cy="3275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87409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612559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6741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539"/>
                  </a:ext>
                </a:extLst>
              </a:tr>
              <a:tr h="3000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556589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дорожного и придорожного сервиса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538313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 на 1000 человек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123541"/>
                  </a:ext>
                </a:extLst>
              </a:tr>
              <a:tr h="319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689071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730397"/>
                  </a:ext>
                </a:extLst>
              </a:tr>
              <a:tr h="4329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0772"/>
                  </a:ext>
                </a:extLst>
              </a:tr>
              <a:tr h="2899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3 130,51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029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64021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76804"/>
              </p:ext>
            </p:extLst>
          </p:nvPr>
        </p:nvGraphicFramePr>
        <p:xfrm>
          <a:off x="310715" y="1301864"/>
          <a:ext cx="9217748" cy="2744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1088671169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1455377261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3121537873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3333174464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661716165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2627827174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88980462"/>
                    </a:ext>
                  </a:extLst>
                </a:gridCol>
                <a:gridCol w="570894">
                  <a:extLst>
                    <a:ext uri="{9D8B030D-6E8A-4147-A177-3AD203B41FA5}">
                      <a16:colId xmlns:a16="http://schemas.microsoft.com/office/drawing/2014/main" val="3797065861"/>
                    </a:ext>
                  </a:extLst>
                </a:gridCol>
              </a:tblGrid>
              <a:tr h="2254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«Управление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имуществом и муниципальными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финансами»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9072"/>
                  </a:ext>
                </a:extLst>
              </a:tr>
              <a:tr h="1356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448375"/>
                  </a:ext>
                </a:extLst>
              </a:tr>
              <a:tr h="2639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953048"/>
                  </a:ext>
                </a:extLst>
              </a:tr>
              <a:tr h="327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714963"/>
                  </a:ext>
                </a:extLst>
              </a:tr>
              <a:tr h="267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060198"/>
                  </a:ext>
                </a:extLst>
              </a:tr>
              <a:tr h="30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624835"/>
                  </a:ext>
                </a:extLst>
              </a:tr>
              <a:tr h="4544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474287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04902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48478"/>
                  </a:ext>
                </a:extLst>
              </a:tr>
              <a:tr h="3177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355518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387669"/>
              </p:ext>
            </p:extLst>
          </p:nvPr>
        </p:nvGraphicFramePr>
        <p:xfrm>
          <a:off x="310715" y="4022085"/>
          <a:ext cx="9217748" cy="1833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9">
                  <a:extLst>
                    <a:ext uri="{9D8B030D-6E8A-4147-A177-3AD203B41FA5}">
                      <a16:colId xmlns:a16="http://schemas.microsoft.com/office/drawing/2014/main" val="965931209"/>
                    </a:ext>
                  </a:extLst>
                </a:gridCol>
                <a:gridCol w="4705164">
                  <a:extLst>
                    <a:ext uri="{9D8B030D-6E8A-4147-A177-3AD203B41FA5}">
                      <a16:colId xmlns:a16="http://schemas.microsoft.com/office/drawing/2014/main" val="2809728670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1748431591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4119331168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2555623355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4206313899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1038017397"/>
                    </a:ext>
                  </a:extLst>
                </a:gridCol>
                <a:gridCol w="553139">
                  <a:extLst>
                    <a:ext uri="{9D8B030D-6E8A-4147-A177-3AD203B41FA5}">
                      <a16:colId xmlns:a16="http://schemas.microsoft.com/office/drawing/2014/main" val="3680227086"/>
                    </a:ext>
                  </a:extLst>
                </a:gridCol>
              </a:tblGrid>
              <a:tr h="334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институтов гражданского общества, повышение эффективности местного самоуправления и реализации молодежной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35974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 массовой информации (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006797"/>
                  </a:ext>
                </a:extLst>
              </a:tr>
              <a:tr h="307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609398"/>
                  </a:ext>
                </a:extLst>
              </a:tr>
              <a:tr h="2837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50635"/>
                  </a:ext>
                </a:extLst>
              </a:tr>
              <a:tr h="7093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численность граждан, вовлеченных центрами (сообществами, объединениями) поддержки добровольчества (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9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32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452606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334068"/>
              </p:ext>
            </p:extLst>
          </p:nvPr>
        </p:nvGraphicFramePr>
        <p:xfrm>
          <a:off x="310716" y="1301862"/>
          <a:ext cx="9217746" cy="5113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7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927196885"/>
                    </a:ext>
                  </a:extLst>
                </a:gridCol>
                <a:gridCol w="597526">
                  <a:extLst>
                    <a:ext uri="{9D8B030D-6E8A-4147-A177-3AD203B41FA5}">
                      <a16:colId xmlns:a16="http://schemas.microsoft.com/office/drawing/2014/main" val="4131740725"/>
                    </a:ext>
                  </a:extLst>
                </a:gridCol>
              </a:tblGrid>
              <a:tr h="26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функционирование дорожно-транспортного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8022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расписания на автобусных маршрутах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45048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тысячу квадратных 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18,7/102,85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4,172/29,2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7/49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4338603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 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0405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«Цифровое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5461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доступности многофункциональных центров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МФЦ)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078211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844119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62737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693576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93053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695554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424991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473180"/>
                  </a:ext>
                </a:extLst>
              </a:tr>
              <a:tr h="7798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общеобразовательных организаций в муниципальном образовании Московской области, подключенных к сети Интернет на скорости: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городских населенных пунктах, – не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менее100 Мбит/с; для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общеобразовательных организаций, расположенных в сельских населенных пунктах, – не менее 50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15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422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50657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78556"/>
              </p:ext>
            </p:extLst>
          </p:nvPr>
        </p:nvGraphicFramePr>
        <p:xfrm>
          <a:off x="310716" y="1301862"/>
          <a:ext cx="9217746" cy="4546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7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1046054153"/>
                    </a:ext>
                  </a:extLst>
                </a:gridCol>
                <a:gridCol w="579771">
                  <a:extLst>
                    <a:ext uri="{9D8B030D-6E8A-4147-A177-3AD203B41FA5}">
                      <a16:colId xmlns:a16="http://schemas.microsoft.com/office/drawing/2014/main" val="1807353100"/>
                    </a:ext>
                  </a:extLst>
                </a:gridCol>
              </a:tblGrid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45138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378128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882539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0721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04203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960275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321163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957538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проникновения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единой  системы идентификации и аутентификации 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(ЕСИА)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216279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568453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011837"/>
                  </a:ext>
                </a:extLst>
              </a:tr>
              <a:tr h="6747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17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558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26766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73175"/>
              </p:ext>
            </p:extLst>
          </p:nvPr>
        </p:nvGraphicFramePr>
        <p:xfrm>
          <a:off x="310719" y="1301859"/>
          <a:ext cx="9217744" cy="5038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494">
                  <a:extLst>
                    <a:ext uri="{9D8B030D-6E8A-4147-A177-3AD203B41FA5}">
                      <a16:colId xmlns:a16="http://schemas.microsoft.com/office/drawing/2014/main" val="1988138043"/>
                    </a:ext>
                  </a:extLst>
                </a:gridCol>
                <a:gridCol w="4738509">
                  <a:extLst>
                    <a:ext uri="{9D8B030D-6E8A-4147-A177-3AD203B41FA5}">
                      <a16:colId xmlns:a16="http://schemas.microsoft.com/office/drawing/2014/main" val="27934653"/>
                    </a:ext>
                  </a:extLst>
                </a:gridCol>
                <a:gridCol w="670544">
                  <a:extLst>
                    <a:ext uri="{9D8B030D-6E8A-4147-A177-3AD203B41FA5}">
                      <a16:colId xmlns:a16="http://schemas.microsoft.com/office/drawing/2014/main" val="2283880720"/>
                    </a:ext>
                  </a:extLst>
                </a:gridCol>
                <a:gridCol w="724188">
                  <a:extLst>
                    <a:ext uri="{9D8B030D-6E8A-4147-A177-3AD203B41FA5}">
                      <a16:colId xmlns:a16="http://schemas.microsoft.com/office/drawing/2014/main" val="1176526023"/>
                    </a:ext>
                  </a:extLst>
                </a:gridCol>
                <a:gridCol w="786771">
                  <a:extLst>
                    <a:ext uri="{9D8B030D-6E8A-4147-A177-3AD203B41FA5}">
                      <a16:colId xmlns:a16="http://schemas.microsoft.com/office/drawing/2014/main" val="3445092647"/>
                    </a:ext>
                  </a:extLst>
                </a:gridCol>
                <a:gridCol w="554317">
                  <a:extLst>
                    <a:ext uri="{9D8B030D-6E8A-4147-A177-3AD203B41FA5}">
                      <a16:colId xmlns:a16="http://schemas.microsoft.com/office/drawing/2014/main" val="2774712888"/>
                    </a:ext>
                  </a:extLst>
                </a:gridCol>
                <a:gridCol w="541452">
                  <a:extLst>
                    <a:ext uri="{9D8B030D-6E8A-4147-A177-3AD203B41FA5}">
                      <a16:colId xmlns:a16="http://schemas.microsoft.com/office/drawing/2014/main" val="3450677485"/>
                    </a:ext>
                  </a:extLst>
                </a:gridCol>
                <a:gridCol w="674469">
                  <a:extLst>
                    <a:ext uri="{9D8B030D-6E8A-4147-A177-3AD203B41FA5}">
                      <a16:colId xmlns:a16="http://schemas.microsoft.com/office/drawing/2014/main" val="2632059858"/>
                    </a:ext>
                  </a:extLst>
                </a:gridCol>
              </a:tblGrid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«Архитектура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градостроительство 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75379"/>
                  </a:ext>
                </a:extLst>
              </a:tr>
              <a:tr h="2976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24626"/>
                  </a:ext>
                </a:extLst>
              </a:tr>
              <a:tr h="165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«Формирование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современной комфортной городской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384342"/>
                  </a:ext>
                </a:extLst>
              </a:tr>
              <a:tr h="163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проектов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472833"/>
                  </a:ext>
                </a:extLst>
              </a:tr>
              <a:tr h="121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603176"/>
                  </a:ext>
                </a:extLst>
              </a:tr>
              <a:tr h="1555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478625"/>
                  </a:ext>
                </a:extLst>
              </a:tr>
              <a:tr h="1814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909596"/>
                  </a:ext>
                </a:extLst>
              </a:tr>
              <a:tr h="331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166987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455529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826597"/>
                  </a:ext>
                </a:extLst>
              </a:tr>
              <a:tr h="435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402301"/>
                  </a:ext>
                </a:extLst>
              </a:tr>
              <a:tr h="3486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архитектурно-художественного освещения, на которых реализованы мероприятия по устройству и капитальному ремонту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743894"/>
                  </a:ext>
                </a:extLst>
              </a:tr>
              <a:tr h="3486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благоустроенных парков культуры и отдыха на территории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67430"/>
                  </a:ext>
                </a:extLst>
              </a:tr>
              <a:tr h="5213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2  601,0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051806"/>
                  </a:ext>
                </a:extLst>
              </a:tr>
              <a:tr h="262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внешнего вида ограждений региональным требованиям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266712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11622"/>
                  </a:ext>
                </a:extLst>
              </a:tr>
              <a:tr h="435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321523"/>
                  </a:ext>
                </a:extLst>
              </a:tr>
              <a:tr h="262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 ( МКД),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которых проведен капитальный ремонт в рамках региональной программы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221372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МКД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5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13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50013"/>
              </p:ext>
            </p:extLst>
          </p:nvPr>
        </p:nvGraphicFramePr>
        <p:xfrm>
          <a:off x="310718" y="516047"/>
          <a:ext cx="9217744" cy="85408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36873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04171"/>
              </p:ext>
            </p:extLst>
          </p:nvPr>
        </p:nvGraphicFramePr>
        <p:xfrm>
          <a:off x="310720" y="1301860"/>
          <a:ext cx="9217743" cy="116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3">
                  <a:extLst>
                    <a:ext uri="{9D8B030D-6E8A-4147-A177-3AD203B41FA5}">
                      <a16:colId xmlns:a16="http://schemas.microsoft.com/office/drawing/2014/main" val="3005349981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173722824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316630679"/>
                    </a:ext>
                  </a:extLst>
                </a:gridCol>
                <a:gridCol w="683581">
                  <a:extLst>
                    <a:ext uri="{9D8B030D-6E8A-4147-A177-3AD203B41FA5}">
                      <a16:colId xmlns:a16="http://schemas.microsoft.com/office/drawing/2014/main" val="2149588629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416435418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4041439780"/>
                    </a:ext>
                  </a:extLst>
                </a:gridCol>
                <a:gridCol w="597761">
                  <a:extLst>
                    <a:ext uri="{9D8B030D-6E8A-4147-A177-3AD203B41FA5}">
                      <a16:colId xmlns:a16="http://schemas.microsoft.com/office/drawing/2014/main" val="879059223"/>
                    </a:ext>
                  </a:extLst>
                </a:gridCol>
                <a:gridCol w="674469">
                  <a:extLst>
                    <a:ext uri="{9D8B030D-6E8A-4147-A177-3AD203B41FA5}">
                      <a16:colId xmlns:a16="http://schemas.microsoft.com/office/drawing/2014/main" val="3875521118"/>
                    </a:ext>
                  </a:extLst>
                </a:gridCol>
              </a:tblGrid>
              <a:tr h="2850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«Переселение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из аварийного жилищного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01455"/>
                  </a:ext>
                </a:extLst>
              </a:tr>
              <a:tr h="419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таковыми до 01.01.2017г., переселенных по адресной 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372"/>
                  </a:ext>
                </a:extLst>
              </a:tr>
              <a:tr h="4615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 до 01.01.2017, переселенных по второй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30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780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2023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628917"/>
              </p:ext>
            </p:extLst>
          </p:nvPr>
        </p:nvGraphicFramePr>
        <p:xfrm>
          <a:off x="280656" y="1267487"/>
          <a:ext cx="9522829" cy="4821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280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2703244">
                  <a:extLst>
                    <a:ext uri="{9D8B030D-6E8A-4147-A177-3AD203B41FA5}">
                      <a16:colId xmlns:a16="http://schemas.microsoft.com/office/drawing/2014/main" val="1831390081"/>
                    </a:ext>
                  </a:extLst>
                </a:gridCol>
                <a:gridCol w="1900882">
                  <a:extLst>
                    <a:ext uri="{9D8B030D-6E8A-4147-A177-3AD203B41FA5}">
                      <a16:colId xmlns:a16="http://schemas.microsoft.com/office/drawing/2014/main" val="3917211312"/>
                    </a:ext>
                  </a:extLst>
                </a:gridCol>
                <a:gridCol w="1266630">
                  <a:extLst>
                    <a:ext uri="{9D8B030D-6E8A-4147-A177-3AD203B41FA5}">
                      <a16:colId xmlns:a16="http://schemas.microsoft.com/office/drawing/2014/main" val="2125791156"/>
                    </a:ext>
                  </a:extLst>
                </a:gridCol>
                <a:gridCol w="1295793">
                  <a:extLst>
                    <a:ext uri="{9D8B030D-6E8A-4147-A177-3AD203B41FA5}">
                      <a16:colId xmlns:a16="http://schemas.microsoft.com/office/drawing/2014/main" val="2891552676"/>
                    </a:ext>
                  </a:extLst>
                </a:gridCol>
              </a:tblGrid>
              <a:tr h="87472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расходования </a:t>
                      </a:r>
                    </a:p>
                    <a:p>
                      <a:pPr algn="ctr"/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56385">
                <a:tc gridSpan="5"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2021-2025 годы</a:t>
                      </a:r>
                      <a:endParaRPr lang="ru-RU" sz="11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51294"/>
                  </a:ext>
                </a:extLst>
              </a:tr>
              <a:tr h="1297006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компенсации родительской платы за присмотр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уход за детьми, осваиваивающими образовательные программы дошкольного образования в организациях Московской области, осуществляющих образовательную деятельность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из родителей (законных представителей) ребенка, посещающее дошкольное образовательную организацию М.О., реализующую образовательную программу дошкольного образования, внесшему родительскую плату за присмотром и уход за ребенком</a:t>
                      </a:r>
                    </a:p>
                    <a:p>
                      <a:pPr algn="just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30.09.2022г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№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изменений в муниципальную программу «Образование» на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2020-2024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12 421,0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816698"/>
                  </a:ext>
                </a:extLst>
              </a:tr>
              <a:tr h="1040621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стипендии учащимся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 стипендии осуществляется учащимся  10-11 классов муниципальных образовательных учреждений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30.09.2022г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№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изменений в муниципальную программу «Образование» на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2020-2024г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8163487"/>
                  </a:ext>
                </a:extLst>
              </a:tr>
              <a:tr h="1040621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деятельности (оказание услуг) муниципальных учреждений - дошкольные образовательные организации (питание детей из малообеспеченных семей)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из малообеспеченных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30.09.2022г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№2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изменений в муниципальную программу «Образование» на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2020-2024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22 851,0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27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4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2023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362566"/>
              </p:ext>
            </p:extLst>
          </p:nvPr>
        </p:nvGraphicFramePr>
        <p:xfrm>
          <a:off x="651347" y="832920"/>
          <a:ext cx="8827632" cy="5830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363">
                  <a:extLst>
                    <a:ext uri="{9D8B030D-6E8A-4147-A177-3AD203B41FA5}">
                      <a16:colId xmlns:a16="http://schemas.microsoft.com/office/drawing/2014/main" val="1250222763"/>
                    </a:ext>
                  </a:extLst>
                </a:gridCol>
                <a:gridCol w="1700055">
                  <a:extLst>
                    <a:ext uri="{9D8B030D-6E8A-4147-A177-3AD203B41FA5}">
                      <a16:colId xmlns:a16="http://schemas.microsoft.com/office/drawing/2014/main" val="3125917534"/>
                    </a:ext>
                  </a:extLst>
                </a:gridCol>
                <a:gridCol w="1322281">
                  <a:extLst>
                    <a:ext uri="{9D8B030D-6E8A-4147-A177-3AD203B41FA5}">
                      <a16:colId xmlns:a16="http://schemas.microsoft.com/office/drawing/2014/main" val="2044764077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1834855567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2536747153"/>
                    </a:ext>
                  </a:extLst>
                </a:gridCol>
              </a:tblGrid>
              <a:tr h="7333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(тыс. руб.)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0707"/>
                  </a:ext>
                </a:extLst>
              </a:tr>
              <a:tr h="1161188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287084"/>
                  </a:ext>
                </a:extLst>
              </a:tr>
              <a:tr h="39358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население о деятельности, о положении дел на территории муниципального образования, опубликование муниципальных правовых актов, обсуждение проектов муниципальных правовых актов по вопросам местного значения, доведение до сведения жителей муниципального образования официальной информации о социально-экономическом и культурном развитии муниципального образования, о развитии его общественной инфраструктуры и иной официальной информации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01.11.2020 № 2298</a:t>
                      </a:r>
                    </a:p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Об утверждении муниципальной </a:t>
                      </a:r>
                    </a:p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программы Талдомского городского</a:t>
                      </a:r>
                    </a:p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округа Московской области</a:t>
                      </a:r>
                    </a:p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инженерной </a:t>
                      </a:r>
                    </a:p>
                    <a:p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инфраструктуры и энергоэффективности на 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2020-2024 годы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5 340,00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2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05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2023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08803"/>
              </p:ext>
            </p:extLst>
          </p:nvPr>
        </p:nvGraphicFramePr>
        <p:xfrm>
          <a:off x="660400" y="959667"/>
          <a:ext cx="8745647" cy="515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385">
                  <a:extLst>
                    <a:ext uri="{9D8B030D-6E8A-4147-A177-3AD203B41FA5}">
                      <a16:colId xmlns:a16="http://schemas.microsoft.com/office/drawing/2014/main" val="1122519985"/>
                    </a:ext>
                  </a:extLst>
                </a:gridCol>
                <a:gridCol w="2381385">
                  <a:extLst>
                    <a:ext uri="{9D8B030D-6E8A-4147-A177-3AD203B41FA5}">
                      <a16:colId xmlns:a16="http://schemas.microsoft.com/office/drawing/2014/main" val="2231030505"/>
                    </a:ext>
                  </a:extLst>
                </a:gridCol>
                <a:gridCol w="1602319">
                  <a:extLst>
                    <a:ext uri="{9D8B030D-6E8A-4147-A177-3AD203B41FA5}">
                      <a16:colId xmlns:a16="http://schemas.microsoft.com/office/drawing/2014/main" val="1046927010"/>
                    </a:ext>
                  </a:extLst>
                </a:gridCol>
                <a:gridCol w="262551">
                  <a:extLst>
                    <a:ext uri="{9D8B030D-6E8A-4147-A177-3AD203B41FA5}">
                      <a16:colId xmlns:a16="http://schemas.microsoft.com/office/drawing/2014/main" val="3768632973"/>
                    </a:ext>
                  </a:extLst>
                </a:gridCol>
                <a:gridCol w="787651">
                  <a:extLst>
                    <a:ext uri="{9D8B030D-6E8A-4147-A177-3AD203B41FA5}">
                      <a16:colId xmlns:a16="http://schemas.microsoft.com/office/drawing/2014/main" val="2756047830"/>
                    </a:ext>
                  </a:extLst>
                </a:gridCol>
                <a:gridCol w="1330356">
                  <a:extLst>
                    <a:ext uri="{9D8B030D-6E8A-4147-A177-3AD203B41FA5}">
                      <a16:colId xmlns:a16="http://schemas.microsoft.com/office/drawing/2014/main" val="3060705043"/>
                    </a:ext>
                  </a:extLst>
                </a:gridCol>
              </a:tblGrid>
              <a:tr h="9366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(тыс. руб.)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85257"/>
                  </a:ext>
                </a:extLst>
              </a:tr>
              <a:tr h="774421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«Жилище»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740831"/>
                  </a:ext>
                </a:extLst>
              </a:tr>
              <a:tr h="122187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 по обеспечению жильем молодых семей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семьи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от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28.06.2022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№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внесении изменений в муниципальную программу Талдомского городского округа «Жилище»»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32 358,1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769596"/>
                  </a:ext>
                </a:extLst>
              </a:tr>
              <a:tr h="210965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жилых помещений детям-сиротам и детям, оставшимся без попечения родителей, лицам из числа детей-сирот и детей, оставшихся без попечения родителей, по договорам найма специализированных жилых помещений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Дети-сироты и дети, оставшимся без попечения родителей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от 28.06.2022 г. № 916 «О внесении изменений в муниципальную программу Талдомского городского округа «Жилище»»</a:t>
                      </a:r>
                    </a:p>
                    <a:p>
                      <a:pPr algn="just"/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10 564,00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499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477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87" y="230820"/>
            <a:ext cx="8935770" cy="37576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2023 -2025 годах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17843"/>
              </p:ext>
            </p:extLst>
          </p:nvPr>
        </p:nvGraphicFramePr>
        <p:xfrm>
          <a:off x="543208" y="851027"/>
          <a:ext cx="9270749" cy="598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41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144704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1163929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1086416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1059255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575304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93546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13365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5 станций очистки воды по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адресу: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Московская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область, Талдомский  городской округ, в деревнях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Николо-Кропотки,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Нушполы, Павловичи, Юркино 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13 203,02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30 807,07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(охват более 3,5 тыс. жителей)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Приведение в рабочее состояние объектов коммунальной инфраструктуры</a:t>
                      </a:r>
                    </a:p>
                    <a:p>
                      <a:pPr>
                        <a:defRPr/>
                      </a:pPr>
                      <a:endParaRPr lang="ru-RU" sz="11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749579"/>
                  </a:ext>
                </a:extLst>
              </a:tr>
              <a:tr h="2919562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Открытие двух центров «Точка роста» в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МОУ Запрудненская средняя образовательная школа №1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по адресу: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Талдомский городской округ, поселок Запрудня, ул.Ленина, дом 19  и 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СОШ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№ 2 Г. Талдома по  адресу: город Талдом, микрорайон Юбилейный, дом 47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defTabSz="623987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altLang="ru-RU" sz="11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качество подготовки школьников, развитие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технологических и гуманитарных навыков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17366" y="624688"/>
            <a:ext cx="672809" cy="208231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529245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691291"/>
              </p:ext>
            </p:extLst>
          </p:nvPr>
        </p:nvGraphicFramePr>
        <p:xfrm>
          <a:off x="902208" y="987552"/>
          <a:ext cx="8285335" cy="4832957"/>
        </p:xfrm>
        <a:graphic>
          <a:graphicData uri="http://schemas.openxmlformats.org/drawingml/2006/table">
            <a:tbl>
              <a:tblPr/>
              <a:tblGrid>
                <a:gridCol w="2384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36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Отчет</a:t>
                      </a:r>
                    </a:p>
                    <a:p>
                      <a:pPr indent="0" algn="ctr"/>
                      <a:endParaRPr lang="ru" sz="1100" b="1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23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2025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1. Численность постоянного населения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46 250,0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45 891,0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45 501,0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45 423,0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45 372,0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2. Естественный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-596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-459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-490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-490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-483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96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3. Миграционный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789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4. Объем отгруженных товаров собственного производства, выполненных работ и услуг собственными силами по промышленным видам деятельности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100" b="1" dirty="0" smtClean="0">
                        <a:latin typeface="Times New Roman"/>
                      </a:endParaRPr>
                    </a:p>
                    <a:p>
                      <a:pPr marL="127000" indent="0"/>
                      <a:r>
                        <a:rPr lang="ru" sz="1100" b="1" dirty="0" smtClean="0">
                          <a:latin typeface="Times New Roman"/>
                        </a:rPr>
                        <a:t>млн</a:t>
                      </a:r>
                      <a:r>
                        <a:rPr lang="ru" sz="1100" b="1" dirty="0">
                          <a:latin typeface="Times New Roman"/>
                        </a:rPr>
                        <a:t>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4 742,4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4 991,3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5 275,2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5 609,4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6 139,2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493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5. Инвестиции в основной капитал за счет всех источников финансирования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2 463,74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1 360,0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1 455,0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550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6. Ввод в эксплуатацию жилых домов за год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тыс. 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39,37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40,5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902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7. Уровень обеспеченности населения жильем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  <a:r>
                        <a:rPr lang="ru" sz="1100" b="1">
                          <a:latin typeface="Times New Roman"/>
                        </a:rPr>
                        <a:t> / 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35,86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37,01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38,29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39,28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8. Оборот розничной торговли в ценах соответствующих лет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6 799,1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8 129,3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8 792,4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9 307,5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9 883,1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Основные показатели социально-экономического развития Талдомского городского округа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2023 году -2025 году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229995"/>
              </p:ext>
            </p:extLst>
          </p:nvPr>
        </p:nvGraphicFramePr>
        <p:xfrm>
          <a:off x="534155" y="869133"/>
          <a:ext cx="8881449" cy="2933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78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959667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896293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98682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865014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5666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00368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14  дворовых территорий, установка 13 детских площадок по следующим адресам: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Талдомский городской округ,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п.Темпы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endParaRPr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Пановка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п. Запрудня</a:t>
                      </a:r>
                      <a:r>
                        <a:rPr lang="ru-RU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 Северный</a:t>
                      </a:r>
                      <a:r>
                        <a:rPr lang="ru-RU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с. Квашенки, с. Новоникольское, г. Талдом,</a:t>
                      </a:r>
                      <a:r>
                        <a:rPr lang="ru-RU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Юркино, п. Вербилки.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13 420,0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детских игровых площадок и благоустройство дворовых территорий Талдомского городского округа.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5246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73088"/>
              </p:ext>
            </p:extLst>
          </p:nvPr>
        </p:nvGraphicFramePr>
        <p:xfrm>
          <a:off x="534153" y="3793402"/>
          <a:ext cx="8899558" cy="254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80">
                  <a:extLst>
                    <a:ext uri="{9D8B030D-6E8A-4147-A177-3AD203B41FA5}">
                      <a16:colId xmlns:a16="http://schemas.microsoft.com/office/drawing/2014/main" val="1610420395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684830109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20895380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26849384"/>
                    </a:ext>
                  </a:extLst>
                </a:gridCol>
                <a:gridCol w="977774">
                  <a:extLst>
                    <a:ext uri="{9D8B030D-6E8A-4147-A177-3AD203B41FA5}">
                      <a16:colId xmlns:a16="http://schemas.microsoft.com/office/drawing/2014/main" val="2272242075"/>
                    </a:ext>
                  </a:extLst>
                </a:gridCol>
                <a:gridCol w="1883121">
                  <a:extLst>
                    <a:ext uri="{9D8B030D-6E8A-4147-A177-3AD203B41FA5}">
                      <a16:colId xmlns:a16="http://schemas.microsoft.com/office/drawing/2014/main" val="789501242"/>
                    </a:ext>
                  </a:extLst>
                </a:gridCol>
              </a:tblGrid>
              <a:tr h="2544024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Ремонт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подъездов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 следующим адресам: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г.Талдом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Талдомский городской округ, р.п.Запрудня,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р.п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Северный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Пановка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ru-RU" altLang="ru-RU" sz="11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Павловичи, 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Кошелево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ru-RU" altLang="ru-RU" sz="11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Квашенки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altLang="ru-RU" sz="11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Новогуслево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ru-RU" altLang="ru-RU" sz="11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 Новоникольское</a:t>
                      </a:r>
                      <a:r>
                        <a:rPr lang="ru-RU" alt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1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 год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4 451,32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6 156,00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6 156,00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Привести каждый подъезд Талдомского городского округа Московская область  к нормативному состоянию, повысив качество жизни населения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39779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8555526" y="615636"/>
            <a:ext cx="1234650" cy="21728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11336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-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2023 -2025 годах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05738"/>
              </p:ext>
            </p:extLst>
          </p:nvPr>
        </p:nvGraphicFramePr>
        <p:xfrm>
          <a:off x="534155" y="1023041"/>
          <a:ext cx="9270749" cy="541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285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167897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760491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778598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80575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2661720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71293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1028501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Газификация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14-ти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жилых домов в  деревне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. 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населенных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  <a:tr h="1028501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Выполнение строительно-монтажных работ по устройству дренажной системы по ул. Приозерная в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рп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15 885,32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Понижение уровня грунтовых вод позволит избежать сезонных подтоплений в подвалах жилых домов по ул. Приозерной.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933316"/>
                  </a:ext>
                </a:extLst>
              </a:tr>
              <a:tr h="843034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  автовокзала с прилегающими территориями в центре поселка Запрудня. </a:t>
                      </a:r>
                    </a:p>
                    <a:p>
                      <a:pPr algn="just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45 355,00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и повышение комфортности условий проживания граждан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52464"/>
                  </a:ext>
                </a:extLst>
              </a:tr>
              <a:tr h="606381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Рекультивация полигона на территории Талдомского городского округа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318 333,4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477 500,0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негативного воздействия на окружающую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среду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808118"/>
                  </a:ext>
                </a:extLst>
              </a:tr>
              <a:tr h="1149357">
                <a:tc>
                  <a:txBody>
                    <a:bodyPr/>
                    <a:lstStyle/>
                    <a:p>
                      <a:pPr algn="jus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Реконструкция, капитальный ремонт канализационного коллектора  в поселке Северный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18 097,2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223 194,2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422 259,7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Приведение в рабочее состояние объектов коммунальной инфраструктуры</a:t>
                      </a:r>
                    </a:p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00045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17366" y="796705"/>
            <a:ext cx="672809" cy="20823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9597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355107"/>
            <a:ext cx="7621006" cy="53265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Дефицит бюджета Талдомского городского округа Московской области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25716"/>
              </p:ext>
            </p:extLst>
          </p:nvPr>
        </p:nvGraphicFramePr>
        <p:xfrm>
          <a:off x="488887" y="3530851"/>
          <a:ext cx="9242621" cy="3019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1361">
                  <a:extLst>
                    <a:ext uri="{9D8B030D-6E8A-4147-A177-3AD203B41FA5}">
                      <a16:colId xmlns:a16="http://schemas.microsoft.com/office/drawing/2014/main" val="1938029732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26271958"/>
                    </a:ext>
                  </a:extLst>
                </a:gridCol>
                <a:gridCol w="1480133">
                  <a:extLst>
                    <a:ext uri="{9D8B030D-6E8A-4147-A177-3AD203B41FA5}">
                      <a16:colId xmlns:a16="http://schemas.microsoft.com/office/drawing/2014/main" val="2034520794"/>
                    </a:ext>
                  </a:extLst>
                </a:gridCol>
                <a:gridCol w="1414826">
                  <a:extLst>
                    <a:ext uri="{9D8B030D-6E8A-4147-A177-3AD203B41FA5}">
                      <a16:colId xmlns:a16="http://schemas.microsoft.com/office/drawing/2014/main" val="854859058"/>
                    </a:ext>
                  </a:extLst>
                </a:gridCol>
              </a:tblGrid>
              <a:tr h="158863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875063"/>
                  </a:ext>
                </a:extLst>
              </a:tr>
              <a:tr h="312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56245"/>
                  </a:ext>
                </a:extLst>
              </a:tr>
              <a:tr h="1588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625574"/>
                  </a:ext>
                </a:extLst>
              </a:tr>
              <a:tr h="21219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бюджета Талдомского городского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-16 972,61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-12 429,50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-3 818,72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583797"/>
                  </a:ext>
                </a:extLst>
              </a:tr>
              <a:tr h="26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общей сумме доходов без учета безвозмездных поступлений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500748"/>
                  </a:ext>
                </a:extLst>
              </a:tr>
              <a:tr h="1588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дефицитов бюджетов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16 972,61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12 429,487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9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818,72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354971"/>
                  </a:ext>
                </a:extLst>
              </a:tr>
              <a:tr h="1612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039083"/>
                  </a:ext>
                </a:extLst>
              </a:tr>
              <a:tr h="2917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Погашение полученных   кредитов от кредитных организаций в валюте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013692"/>
                  </a:ext>
                </a:extLst>
              </a:tr>
              <a:tr h="44868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бюджетами городских округов кредитов от кредитных организаций в валюте Российской Федерации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981446"/>
                  </a:ext>
                </a:extLst>
              </a:tr>
              <a:tr h="1612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6 972,610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429,50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8 818,72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640602"/>
                  </a:ext>
                </a:extLst>
              </a:tr>
              <a:tr h="30094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-4 208</a:t>
                      </a:r>
                      <a:r>
                        <a:rPr lang="ru-RU" sz="9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-3 192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173,800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9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400 842,15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292284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4 215 762,61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209 603,300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3 409 660,87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286206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60399" y="834501"/>
            <a:ext cx="8874218" cy="1296139"/>
          </a:xfrm>
        </p:spPr>
        <p:txBody>
          <a:bodyPr>
            <a:normAutofit fontScale="90000"/>
          </a:bodyPr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году –16 972,61 тыс. руб.----------------------------------------------------------  1,17%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общей сумме доходов без учета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– 12 429,50 тыс. руб. ------------------------------------------------------------ 0,78%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году – 3 818,72 тыс. руб.   ------------------------------------------------------------  0,22%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безвозмездных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7225" y="3162853"/>
            <a:ext cx="9188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Талдомского городского округа Московской области</a:t>
            </a:r>
            <a:endPara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78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950976"/>
            <a:ext cx="7199376" cy="2706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2469" y="1073227"/>
            <a:ext cx="7162683" cy="23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/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: 141900, Московская область, г.Талдом, пл.К.Маркса, д.12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онтактный телефон:8(49620)6-08-27</a:t>
            </a:r>
          </a:p>
          <a:p>
            <a:pPr indent="0"/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taldom_budget@mail.ru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работы: Понедельник-Пятница с 8.30-18.00, обед с 12.30 до 14.00. 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  <a:endParaRPr lang="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spcAft>
                <a:spcPts val="630"/>
              </a:spcAft>
            </a:pPr>
            <a:r>
              <a:rPr lang="ru" b="1" dirty="0">
                <a:latin typeface="Times New Roman"/>
              </a:rPr>
              <a:t>Основные показатели социально-экономического развития </a:t>
            </a:r>
            <a:r>
              <a:rPr lang="ru" b="1" dirty="0" smtClean="0">
                <a:latin typeface="Times New Roman"/>
              </a:rPr>
              <a:t>Талдомского городского округа</a:t>
            </a:r>
            <a:endParaRPr lang="ru-RU" i="1" dirty="0">
              <a:solidFill>
                <a:srgbClr val="FF0000"/>
              </a:solidFill>
            </a:endParaRPr>
          </a:p>
          <a:p>
            <a:pPr indent="0" algn="ctr">
              <a:spcAft>
                <a:spcPts val="630"/>
              </a:spcAft>
            </a:pP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511189"/>
              </p:ext>
            </p:extLst>
          </p:nvPr>
        </p:nvGraphicFramePr>
        <p:xfrm>
          <a:off x="896292" y="995881"/>
          <a:ext cx="8302571" cy="5399561"/>
        </p:xfrm>
        <a:graphic>
          <a:graphicData uri="http://schemas.openxmlformats.org/drawingml/2006/table">
            <a:tbl>
              <a:tblPr/>
              <a:tblGrid>
                <a:gridCol w="2757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8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8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5305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Ед.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Отчет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98">
                <a:tc vMerge="1">
                  <a:txBody>
                    <a:bodyPr/>
                    <a:lstStyle/>
                    <a:p>
                      <a:endParaRPr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</a:t>
                      </a:r>
                      <a:r>
                        <a:rPr lang="ru" sz="1100" b="1" dirty="0" smtClean="0">
                          <a:latin typeface="Times New Roman"/>
                        </a:rPr>
                        <a:t>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2025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Фонд заработной платы,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5 079,2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5 535,1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5 939,5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6 470,7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674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Среднемесячная начисленная заработная плата работников,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48 797,2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52 445,5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55 788,8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60 047,3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64 397,5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289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Среднемесячная номинальная начисленная заработная плата педагогических работников общеобразовательных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55 153,5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56 992,1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57 818,9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61 570,5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89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Среднемесячная номинальная начисленная заработная плата педагогических работников дошкольных 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54 506,6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59 666,3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60 280,5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60 280,5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60 280,5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289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Среднемесячная номинальная начисленная заработная плата педагогических работников организаций дополнительного образования детей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65 963,0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72 031,6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72 968,0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72 968,0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72 968,0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358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Среднемесячная начисленная заработная плата работников муниципальных учреждений культуры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52 219,1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55 049,8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57 542,5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61 570,5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552" y="182880"/>
            <a:ext cx="8994648" cy="66997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и налоговой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2023 – 2025 годы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592" y="1048512"/>
            <a:ext cx="9543288" cy="563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>
              <a:lnSpc>
                <a:spcPts val="1200"/>
              </a:lnSpc>
            </a:pPr>
            <a:endParaRPr lang="ru" sz="900" b="1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2177" y="791307"/>
            <a:ext cx="88890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бюджетной и налоговой политики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определены на основе прогноза социально-экономического развития Московской области,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 Талдомского городского округа на 2023 год и плановый период 2024 и 2025 годов сформирован с учётом восстановления темпов роста экономики в 2022 году и умеренным экономическим ростом в 2023-2025 годов.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будет строиться в условиях действующего налогового и бюджетного законодательства, а также в условиях реализации всех полномочий по решению вопросов местного значения органами местного самоуправления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Основными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бюджетной и налоговой политики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являются: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сбалансированность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устойчивость бюджетной системы;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безусловное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принятых бюджетных обязательств Талдомского городского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бюджетных расходов.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указанных целей будет продолжена работа по решению задач, обеспечивающих: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социально-экономического развития Талдомского городского округа и привлечения инвестиций;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мер, направленных на увеличение налоговых и неналоговых доходов бюджета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управления муниципальным имуществом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бюджетного процесса, в том числе программного подхода в бюджетном процессе, внедрение типового бюджета, работа в ГИС РЭБ.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населению Талдомского городского округа качественных муниципальных услуг на основе муниципального задания;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управления бюджетными расходами за счет оптимизации их структуры по всем отраслям социально-культурной сферы;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умеренной политики в сфере заимствований и управления муниципальным долгом Талдомского городского округа 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будет обеспечена за счет исполнения показателей прогноза социально – экономического развития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51" y="0"/>
            <a:ext cx="927762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 налоговой политики в Талдомском городском округе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и на среднесрочную перспективу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налоговая политика Талдомского городского округа направлена на обеспечение сбалансированности и устойчивости бюджетной системы, выполнения расходных обязательств, роста налоговых и неналоговых доходов бюджета в период существенного влияния неблагоприятных факторов, связанных с короновирусной пандемией.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действующей налоговой системы Российской Федерации основные направления налоговой политики Талдомского городского округа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включают: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активности;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содействие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малого и среднего предпринимательства;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инвестиционного климата;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льгот на временной основе и обязательный анализ эффективности их применения.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планируемых параметров доходной части бюджета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год, определенных в условиях действующего налогового и бюджетного законодательства будет продолжена работа по стабилизации доли собственных налоговых и неналоговых доходов в общей сумме доходов бюджета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налоговой базы имущественных налогов предстоит активизировать работу по проведению инвентаризации и учета объектов недвижимости, принадлежащим физическим лицам, постановке на кадастровый учет земельных участков, применения кадастровой стоимости в качестве налоговой базы по имущественным налогам.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оценке эффективности применения местных налоговых льгот в целях их ежегодного обновления и актуализации.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35587"/>
              </p:ext>
            </p:extLst>
          </p:nvPr>
        </p:nvGraphicFramePr>
        <p:xfrm>
          <a:off x="281354" y="4307847"/>
          <a:ext cx="9164487" cy="246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44238">
                  <a:extLst>
                    <a:ext uri="{9D8B030D-6E8A-4147-A177-3AD203B41FA5}">
                      <a16:colId xmlns:a16="http://schemas.microsoft.com/office/drawing/2014/main" val="992068863"/>
                    </a:ext>
                  </a:extLst>
                </a:gridCol>
                <a:gridCol w="1814906">
                  <a:extLst>
                    <a:ext uri="{9D8B030D-6E8A-4147-A177-3AD203B41FA5}">
                      <a16:colId xmlns:a16="http://schemas.microsoft.com/office/drawing/2014/main" val="409080459"/>
                    </a:ext>
                  </a:extLst>
                </a:gridCol>
                <a:gridCol w="1505343">
                  <a:extLst>
                    <a:ext uri="{9D8B030D-6E8A-4147-A177-3AD203B41FA5}">
                      <a16:colId xmlns:a16="http://schemas.microsoft.com/office/drawing/2014/main" val="2068231797"/>
                    </a:ext>
                  </a:extLst>
                </a:gridCol>
              </a:tblGrid>
              <a:tr h="33194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 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объеме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налоговых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доходов,  %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8482798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028 000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75,51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783863"/>
                  </a:ext>
                </a:extLst>
              </a:tr>
              <a:tr h="18480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484459"/>
                  </a:ext>
                </a:extLst>
              </a:tr>
              <a:tr h="3828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и прямогонный бензин, дизельное топливо, моторные масла для дизельных и (или) карбюраторных (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инжекторных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двигателей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935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20038"/>
                  </a:ext>
                </a:extLst>
              </a:tr>
              <a:tr h="175745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74635"/>
                  </a:ext>
                </a:extLst>
              </a:tr>
              <a:tr h="18072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683395"/>
                  </a:ext>
                </a:extLst>
              </a:tr>
              <a:tr h="16171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713454"/>
                  </a:ext>
                </a:extLst>
              </a:tr>
              <a:tr h="23486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3208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9712" y="3688131"/>
            <a:ext cx="92164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и объемы налоговых доходов</a:t>
            </a:r>
            <a:endParaRPr kumimoji="0" lang="ru-RU" alt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endParaRPr kumimoji="0" lang="ru-RU" alt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-228600"/>
            <a:ext cx="9144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неналоговым доходам будет продолжена работа по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дальнейшей замене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аренды муниципального имущества на налоговые доходы путем продажи земель из аренды в собственность и постепенной продажи муниципального имущества, не требующегося для выполнения полномочий.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будет продолжена работа с населением по вовлечению в налоговый оборот незарегистрированных объектов недвижимого имущества и уплаты на территории Талдомского городского округа налога на имущество физических лиц, исходя из кадастровой стоимости объектов налогообложения.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совершенствованию местного налогового законодательства, проведению постоянного мониторинга нормативных правовых актов с целью приведения их в соответствие с изменениями, внесенными в законодательство Российской Федерации о налогах и сборах.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налоговой политики будет продолжена практика налогового администрирования в рамках работы Межведомственной комиссии по мобилизации доходов бюджета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и принципы формирования расходов бюджета Талдомского городского округа на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 и плановый период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годов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в области расходов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будет направлена, в первую очередь на дальнейшее развитие экономики и социальной сферы, сохранение социальной направленности бюджета, повышение результативности бюджетных расходов, развитие программно-целевых методов управления.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этом, учитывая, что объем расходов бюджета Талдомского городского округа ограничен его доходными возможностями, бюджетная политика в области расходов будет направлена на безусловное исполнение в полном объеме действующих расходных обязательств.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Приоритетом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Талдомского городского округа является её социальная направленность – удовлетворение потребностей граждан в услугах образования, культурном и духовном развитии, информации, досуге, обеспечении социальных гарантий и социальной защиты граждан, в отношении которых на уровне городского округа существуют финансовые обязательства.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расходов бюджета Талдомского городского округа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определены с учетом необходимости решения неотложных проблем экономического и социального развития округа, достижения целевых показателей, обозначенных в Указе Президента РФ от 7 мая 2018 года, участие в реализации национальных проектов на территории округа. В их числе: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эффективности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качества услуг в сфере образования, культуры, физической культуры и спорта;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оптимизация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бюджетных учреждений на оплату коммунальных услуг и материальные затраты;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Удельный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расходов на социально – культурную сферу, включающих в себя расходы на образование, социальную политику, культуру, физкультуру и спорт, остается на протяжении нескольких лет стабильно высоким.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данная тенденция сохранится и на финансирование указанных отраслей будет направлено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 всех расходов бюджета, в том числе доля расходов на образование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от всех расходов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культуру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физкультуру и спорт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политику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1,6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84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228600"/>
            <a:ext cx="90552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содержанию всей имеющейся сети бюджетных учреждений в отраслях образования, культуры, физической культуры и спорта, укреплению их материально-технической базы, созданию безопасных условий пребывания в учреждениях социально-культурной сферы. Приоритетным направлением бюджетной политики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в сфере образования является повышение эффективности расходов на функционирование отрасли, поддержание уровня оплаты труда работников образовательных учреждений, удовлетворение потребности в местах в детских дошкольных учреждениях, дальнейшее развитие учреждений дополнительного образования детей в сфере культуры. Будет продолжена работа по обновлению материально-технической базы для реализации основных и дополнительных общеобразовательных программ цифрового и гуманитарного профилей в сельских школах округа. В сфере социальной защиты населения приоритетными являются дальнейшее развитие и совершенствование мер социальной поддержки отдельных категорий граждан городского округа, создание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для людей с ограниченными возможностями здоровья, безусловное выполнение обязательств по выплате социальных пособий и компенсаций. Будет продолжена политика стабилизации доли расходов бюджета на управление путем оптимизации структуры управления, уменьшения непроизводительных расходов.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указанные расходы в структуре расходов бюджета составят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от всех расходов бюджета.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получит система предоставления государственных и муниципальных услуг на базе многофункционального центра предоставления государственных и муниципальных услуг.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организации и совершенствованию транспортного обслуживания населения по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маршрутам.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Планируется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долгосрочного договора на транспортное обслуживание населения округа сроком на 5 лет,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4 689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будет выделено из бюджета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на транспортное обслуживание населения округа. Реализация бюджетной политики в области транспортного обслуживания позволит сохранить действующую маршрутную сеть и гарантировать предоставление услуг транспортом общего пользования на внутримуниципальных маршрутах с низким пассажиропотоком.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 средств Дорожного фонда и доходов бюджета Талдомского городского округа предусмотрены ассигнования в сумме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488 285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  на содержание и ремонт автомобильных дорог общего пользования.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муниципальную поддержку развития малого и среднего предпринимательства в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Талдомском городского округе будет направлено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Финансирование будет осуществляться в рамках реализации мероприятий соответствующей муниципальной программы Талдомского городского округа, направленных на создание и развитие инфраструктуры поддержки субъектов малого и среднего предпринимательства.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программа предоставления социальных выплат на приобретение жилья молодым семьям, программа формирования современной комфортной среды проживания, программа переселения граждан из аварийного жилья, программы экологического благополучия территории и безопасности населения.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8895</TotalTime>
  <Words>10707</Words>
  <Application>Microsoft Office PowerPoint</Application>
  <PresentationFormat>Лист A4 (210x297 мм)</PresentationFormat>
  <Paragraphs>2911</Paragraphs>
  <Slides>43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2023 году –16 972,61 тыс. руб.----------------------------------------------------------  1,17%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2024 году – 12 429,50 тыс. руб. ------------------------------------------------------------ 0,78%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2025 году – 3 818,72 тыс. руб.   ------------------------------------------------------------  0,22%                                             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827</cp:revision>
  <cp:lastPrinted>2023-01-18T08:23:11Z</cp:lastPrinted>
  <dcterms:modified xsi:type="dcterms:W3CDTF">2023-01-31T06:25:29Z</dcterms:modified>
</cp:coreProperties>
</file>